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0" r:id="rId5"/>
    <p:sldId id="265" r:id="rId6"/>
    <p:sldId id="266" r:id="rId7"/>
    <p:sldId id="258" r:id="rId8"/>
    <p:sldId id="26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15212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 – </a:t>
            </a:r>
            <a:r>
              <a:rPr lang="cs-CZ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Relax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lese 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200" dirty="0">
                <a:solidFill>
                  <a:schemeClr val="tx1"/>
                </a:solidFill>
              </a:rPr>
              <a:t>Článek 25 Neproduktivní investice v </a:t>
            </a:r>
            <a:r>
              <a:rPr lang="nb-NO" sz="2200" dirty="0" smtClean="0">
                <a:solidFill>
                  <a:schemeClr val="tx1"/>
                </a:solidFill>
              </a:rPr>
              <a:t>lesích</a:t>
            </a:r>
            <a:r>
              <a:rPr lang="cs-CZ" sz="2200" dirty="0" smtClean="0">
                <a:solidFill>
                  <a:schemeClr val="tx1"/>
                </a:solidFill>
              </a:rPr>
              <a:t/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endParaRPr lang="cs-CZ" sz="22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projekty </a:t>
            </a:r>
            <a:r>
              <a:rPr lang="cs-CZ" dirty="0"/>
              <a:t>zaměřené na posílení rekreační funkce </a:t>
            </a:r>
            <a:r>
              <a:rPr lang="cs-CZ" dirty="0" smtClean="0"/>
              <a:t>lesa, např</a:t>
            </a:r>
            <a:r>
              <a:rPr lang="cs-CZ" dirty="0"/>
              <a:t>. značení, výstavba a rekonstrukce stezek pro turisty (do šíře 2 m), značení významných přírodních prvků, výstavba herních a naučných prvků, fitness </a:t>
            </a:r>
            <a:r>
              <a:rPr lang="cs-CZ" dirty="0" smtClean="0"/>
              <a:t>prvků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aktivity </a:t>
            </a:r>
            <a:r>
              <a:rPr lang="cs-CZ" dirty="0"/>
              <a:t>vedoucí k usměrňování návštěvnosti území, např. zřizování odpočinkových stanovišť, přístřešků, informačních tabulí, závory.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opatření </a:t>
            </a:r>
            <a:r>
              <a:rPr lang="cs-CZ" dirty="0"/>
              <a:t>k údržbě lesního prostředí, např. zařízení k odkládání odpadků a opatření k zajištění bezpečnosti návštěvníků lesa, např. mostky, lávky, zábradlí, stupně.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Vlastník, nájemce, pachtýř nebo vypůjčitel </a:t>
            </a:r>
            <a:r>
              <a:rPr lang="cs-CZ" dirty="0" smtClean="0"/>
              <a:t>PUPFL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Sdružení </a:t>
            </a:r>
            <a:r>
              <a:rPr lang="cs-CZ" dirty="0"/>
              <a:t>s právní subjektivitou a spolek vlastníků, nájemců, pachtýřů nebo vypůjčitelů </a:t>
            </a:r>
            <a:r>
              <a:rPr lang="cs-CZ" dirty="0" smtClean="0"/>
              <a:t>PUPFL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2800" b="1" dirty="0"/>
              <a:t>100 % způsobilých výdajů, ze kterých je stanovena </a:t>
            </a:r>
            <a:r>
              <a:rPr lang="pl-PL" sz="2800" b="1" dirty="0" smtClean="0"/>
              <a:t>dotace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posílení rekreační funkce lesa, značení, výstavba a rekonstrukce stezek pro turisty (do šíře 2 metrů), značení významných přírodních prvků, výstavba herních a naučných prvků, fitness prvků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usměrňování návštěvnosti území, zřizování odpočinkových stanovišť, přístřešků, informačních tabulí, závory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údržbě lesního prostředí, zařízení k odkládání odpadků,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zajištění bezpečnosti návštěvníků lesa (mostky, lávky, zábradlí, stupně)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nákup </a:t>
            </a:r>
            <a:r>
              <a:rPr lang="cs-CZ" sz="2400" dirty="0"/>
              <a:t>pozemku </a:t>
            </a:r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lze realizovat na PUPFL s výjimkou zvláště chráněných území a oblastí Natura </a:t>
            </a:r>
            <a:r>
              <a:rPr lang="cs-CZ" dirty="0" smtClean="0"/>
              <a:t>2000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PUPFL</a:t>
            </a:r>
            <a:r>
              <a:rPr lang="cs-CZ" dirty="0"/>
              <a:t>, v rámci kterých se nachází předmět projektu, jsou zařízeny platným </a:t>
            </a:r>
            <a:r>
              <a:rPr lang="cs-CZ" b="1" dirty="0"/>
              <a:t>lesním hospodářským plánem nebo platnou lesní hospodářskou osnovou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případě nákupu pozemku se musí jednat o nezastavěný pozemek a ke dni podání </a:t>
            </a:r>
            <a:r>
              <a:rPr lang="cs-CZ" dirty="0" err="1" smtClean="0"/>
              <a:t>ŽoP</a:t>
            </a:r>
            <a:r>
              <a:rPr lang="cs-CZ" dirty="0" smtClean="0"/>
              <a:t> na </a:t>
            </a:r>
            <a:r>
              <a:rPr lang="cs-CZ" dirty="0"/>
              <a:t>MAS musí být pozemek vyjmutý ze zemědělského půdního fondu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uspořádání </a:t>
            </a:r>
            <a:r>
              <a:rPr lang="cs-CZ" dirty="0"/>
              <a:t>právních vztahů k nemovitostem, na kterých jsou realizovány stavební </a:t>
            </a:r>
            <a:r>
              <a:rPr lang="cs-CZ" dirty="0" smtClean="0"/>
              <a:t>výdaje - </a:t>
            </a:r>
            <a:r>
              <a:rPr lang="cs-CZ" dirty="0"/>
              <a:t>vlastnictví, spoluvlastnictví s min. 50% podílem, nájem, pacht, výpůjčka, věcné </a:t>
            </a:r>
            <a:r>
              <a:rPr lang="cs-CZ" dirty="0" smtClean="0"/>
              <a:t>břemeno příp. písemný souhlas </a:t>
            </a:r>
            <a:r>
              <a:rPr lang="cs-CZ" dirty="0"/>
              <a:t>vlastníků dotčených pozemků s realizací projektu</a:t>
            </a: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dotaci </a:t>
            </a:r>
            <a:r>
              <a:rPr lang="cs-CZ" dirty="0"/>
              <a:t>nelze poskytnout na: stezky širší než 2 metry a lesní cesty, které budou využívány převážně pro účely lesního hospodářství, novou výsadbu/obnovu zeleně, provozní výdaje, následnou údržbu a péči.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200.000 Kč včetně </a:t>
            </a:r>
            <a:r>
              <a:rPr lang="cs-CZ" sz="2400" dirty="0" smtClean="0"/>
              <a:t>				30 </a:t>
            </a:r>
            <a:r>
              <a:rPr lang="cs-CZ" sz="2400" dirty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Od 200.001 </a:t>
            </a:r>
            <a:r>
              <a:rPr lang="cs-CZ" sz="2400" dirty="0"/>
              <a:t>Kč - do 500.000,- Kč </a:t>
            </a:r>
            <a:r>
              <a:rPr lang="cs-CZ" sz="2400" dirty="0" smtClean="0"/>
              <a:t>včetně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500.001 Kč do 1.000.000,- Kč včetně</a:t>
            </a:r>
            <a:r>
              <a:rPr lang="pl-PL" sz="2400" dirty="0"/>
              <a:t>	</a:t>
            </a:r>
            <a:r>
              <a:rPr lang="pl-PL" sz="2400" dirty="0" smtClean="0"/>
              <a:t>	10 </a:t>
            </a:r>
            <a:r>
              <a:rPr lang="pl-PL" sz="2400" dirty="0"/>
              <a:t>bodů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Komplexnost projektu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Součástí </a:t>
            </a:r>
            <a:r>
              <a:rPr lang="cs-CZ" sz="2400" dirty="0" smtClean="0"/>
              <a:t>realizace </a:t>
            </a:r>
            <a:r>
              <a:rPr lang="cs-CZ" sz="2400" dirty="0"/>
              <a:t>je informační </a:t>
            </a:r>
            <a:r>
              <a:rPr lang="cs-CZ" sz="2400" dirty="0" smtClean="0"/>
              <a:t>tabule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Součástí realizace je informační </a:t>
            </a:r>
            <a:r>
              <a:rPr lang="cs-CZ" sz="2400" dirty="0"/>
              <a:t>tabule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+ </a:t>
            </a:r>
            <a:r>
              <a:rPr lang="cs-CZ" sz="2400" dirty="0"/>
              <a:t>další PR opatření </a:t>
            </a:r>
            <a:r>
              <a:rPr lang="cs-CZ" sz="2400" dirty="0" smtClean="0"/>
              <a:t> 				20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smtClean="0"/>
              <a:t> Návaznost </a:t>
            </a:r>
            <a:r>
              <a:rPr lang="cs-CZ" sz="2400" b="1" dirty="0"/>
              <a:t>na stávající turistické značené trasy, cyklotrasy a další návštěvnickou infrastrukturu v </a:t>
            </a:r>
            <a:r>
              <a:rPr lang="cs-CZ" sz="2400" b="1" dirty="0" smtClean="0"/>
              <a:t>lesích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Projekt navazuje na turistickou </a:t>
            </a:r>
            <a:r>
              <a:rPr lang="pl-PL" sz="2400" dirty="0" smtClean="0"/>
              <a:t>infrastrukturu 		30 bodů</a:t>
            </a:r>
          </a:p>
          <a:p>
            <a:pPr marL="0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(max. </a:t>
            </a:r>
            <a:r>
              <a:rPr lang="pl-PL" sz="2200" dirty="0"/>
              <a:t>do 100 m od již existující návštěvnické infrastruktury v </a:t>
            </a:r>
            <a:r>
              <a:rPr lang="pl-PL" sz="2200" dirty="0" smtClean="0"/>
              <a:t>lesích)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</TotalTime>
  <Words>409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Fiche  5 – Relax v lese  Článek 25 Neproduktivní investice v lesích  </vt:lpstr>
      <vt:lpstr>Oblasti podpory</vt:lpstr>
      <vt:lpstr>Oprávnění žadatelé</vt:lpstr>
      <vt:lpstr>Výše dotace – způsobilé výdaje</vt:lpstr>
      <vt:lpstr>Kritéria přijatelnosti</vt:lpstr>
      <vt:lpstr>Další podmínky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30</cp:revision>
  <dcterms:created xsi:type="dcterms:W3CDTF">2017-03-10T13:18:29Z</dcterms:created>
  <dcterms:modified xsi:type="dcterms:W3CDTF">2017-03-16T09:48:49Z</dcterms:modified>
</cp:coreProperties>
</file>