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7" r:id="rId2"/>
    <p:sldId id="259" r:id="rId3"/>
    <p:sldId id="264" r:id="rId4"/>
    <p:sldId id="267" r:id="rId5"/>
    <p:sldId id="260" r:id="rId6"/>
    <p:sldId id="265" r:id="rId7"/>
    <p:sldId id="266" r:id="rId8"/>
    <p:sldId id="268" r:id="rId9"/>
    <p:sldId id="258" r:id="rId10"/>
    <p:sldId id="261" r:id="rId11"/>
    <p:sldId id="262" r:id="rId12"/>
    <p:sldId id="263" r:id="rId1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7DFCD-3EB7-45E3-9C3B-BA2D50C1C0E3}" type="datetimeFigureOut">
              <a:rPr lang="cs-CZ" smtClean="0"/>
              <a:t>11.4.2017</a:t>
            </a:fld>
            <a:endParaRPr lang="cs-CZ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1369E-3A4B-4F71-AEF6-B1BB47998E4D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7DFCD-3EB7-45E3-9C3B-BA2D50C1C0E3}" type="datetimeFigureOut">
              <a:rPr lang="cs-CZ" smtClean="0"/>
              <a:t>11.4.2017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1369E-3A4B-4F71-AEF6-B1BB47998E4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7DFCD-3EB7-45E3-9C3B-BA2D50C1C0E3}" type="datetimeFigureOut">
              <a:rPr lang="cs-CZ" smtClean="0"/>
              <a:t>11.4.2017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1369E-3A4B-4F71-AEF6-B1BB47998E4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7DFCD-3EB7-45E3-9C3B-BA2D50C1C0E3}" type="datetimeFigureOut">
              <a:rPr lang="cs-CZ" smtClean="0"/>
              <a:t>11.4.2017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1369E-3A4B-4F71-AEF6-B1BB47998E4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7DFCD-3EB7-45E3-9C3B-BA2D50C1C0E3}" type="datetimeFigureOut">
              <a:rPr lang="cs-CZ" smtClean="0"/>
              <a:t>11.4.2017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1369E-3A4B-4F71-AEF6-B1BB47998E4D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7DFCD-3EB7-45E3-9C3B-BA2D50C1C0E3}" type="datetimeFigureOut">
              <a:rPr lang="cs-CZ" smtClean="0"/>
              <a:t>11.4.2017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1369E-3A4B-4F71-AEF6-B1BB47998E4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7DFCD-3EB7-45E3-9C3B-BA2D50C1C0E3}" type="datetimeFigureOut">
              <a:rPr lang="cs-CZ" smtClean="0"/>
              <a:t>11.4.2017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1369E-3A4B-4F71-AEF6-B1BB47998E4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7DFCD-3EB7-45E3-9C3B-BA2D50C1C0E3}" type="datetimeFigureOut">
              <a:rPr lang="cs-CZ" smtClean="0"/>
              <a:t>11.4.2017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1369E-3A4B-4F71-AEF6-B1BB47998E4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7DFCD-3EB7-45E3-9C3B-BA2D50C1C0E3}" type="datetimeFigureOut">
              <a:rPr lang="cs-CZ" smtClean="0"/>
              <a:t>11.4.2017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1369E-3A4B-4F71-AEF6-B1BB47998E4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7DFCD-3EB7-45E3-9C3B-BA2D50C1C0E3}" type="datetimeFigureOut">
              <a:rPr lang="cs-CZ" smtClean="0"/>
              <a:t>11.4.2017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1369E-3A4B-4F71-AEF6-B1BB47998E4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7DFCD-3EB7-45E3-9C3B-BA2D50C1C0E3}" type="datetimeFigureOut">
              <a:rPr lang="cs-CZ" smtClean="0"/>
              <a:t>11.4.2017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5F1369E-3A4B-4F71-AEF6-B1BB47998E4D}" type="slidenum">
              <a:rPr lang="cs-CZ" smtClean="0"/>
              <a:t>‹#›</a:t>
            </a:fld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107DFCD-3EB7-45E3-9C3B-BA2D50C1C0E3}" type="datetimeFigureOut">
              <a:rPr lang="cs-CZ" smtClean="0"/>
              <a:t>11.4.2017</a:t>
            </a:fld>
            <a:endParaRPr lang="cs-CZ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5F1369E-3A4B-4F71-AEF6-B1BB47998E4D}" type="slidenum">
              <a:rPr lang="cs-CZ" smtClean="0"/>
              <a:t>‹#›</a:t>
            </a:fld>
            <a:endParaRPr lang="cs-CZ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23528" y="4005064"/>
            <a:ext cx="8424936" cy="1512168"/>
          </a:xfrm>
        </p:spPr>
        <p:txBody>
          <a:bodyPr>
            <a:noAutofit/>
          </a:bodyPr>
          <a:lstStyle/>
          <a:p>
            <a:pPr algn="ctr"/>
            <a:r>
              <a:rPr lang="cs-CZ" sz="48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Fiche</a:t>
            </a:r>
            <a:r>
              <a:rPr lang="cs-CZ" sz="4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4 – </a:t>
            </a:r>
            <a:r>
              <a:rPr lang="cs-CZ" sz="4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Lesnictví</a:t>
            </a:r>
            <a:br>
              <a:rPr lang="cs-CZ" sz="4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000" dirty="0">
                <a:solidFill>
                  <a:schemeClr val="bg1"/>
                </a:solidFill>
              </a:rPr>
              <a:t>Článek 26 Investice do lesnických technologií a zpracování lesnických produktů, jejich mobilizace a uvádění na trh </a:t>
            </a:r>
            <a:endParaRPr lang="cs-CZ" sz="2000" dirty="0">
              <a:solidFill>
                <a:schemeClr val="bg1"/>
              </a:solidFill>
              <a:effectLst/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67544" y="1412776"/>
            <a:ext cx="8352928" cy="1673199"/>
          </a:xfrm>
        </p:spPr>
        <p:txBody>
          <a:bodyPr>
            <a:noAutofit/>
          </a:bodyPr>
          <a:lstStyle/>
          <a:p>
            <a:pPr algn="ctr"/>
            <a:r>
              <a:rPr lang="cs-CZ" sz="5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PROGRAM ROZVOJE VENKOVA</a:t>
            </a:r>
            <a:endParaRPr lang="cs-CZ" sz="5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95903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71600" y="404664"/>
            <a:ext cx="7125113" cy="924475"/>
          </a:xfrm>
        </p:spPr>
        <p:txBody>
          <a:bodyPr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Preferenční kritéria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4" name="Zástupný symbol pro obsah 1"/>
          <p:cNvSpPr txBox="1">
            <a:spLocks/>
          </p:cNvSpPr>
          <p:nvPr/>
        </p:nvSpPr>
        <p:spPr>
          <a:xfrm>
            <a:off x="395536" y="1772816"/>
            <a:ext cx="8568951" cy="468052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Font typeface="Wingdings 2" charset="2"/>
              <a:buChar char="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Font typeface="Wingdings 2" charset="2"/>
              <a:buChar char="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Font typeface="Wingdings 2" charset="2"/>
              <a:buChar char="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Font typeface="Wingdings 2" charset="2"/>
              <a:buChar char="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Font typeface="Wingdings 2" charset="2"/>
              <a:buChar char="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Clr>
                <a:schemeClr val="tx2"/>
              </a:buClr>
              <a:buSzPct val="101000"/>
              <a:buFont typeface="Courier New" pitchFamily="49" charset="0"/>
              <a:buChar char="o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Clr>
                <a:schemeClr val="tx2"/>
              </a:buClr>
              <a:buFont typeface="Courier New" pitchFamily="49" charset="0"/>
              <a:buChar char="o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Clr>
                <a:schemeClr val="tx2"/>
              </a:buClr>
              <a:buFont typeface="Courier New" pitchFamily="49" charset="0"/>
              <a:buChar char="o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Clr>
                <a:schemeClr val="tx2"/>
              </a:buClr>
              <a:buFont typeface="Courier New" pitchFamily="49" charset="0"/>
              <a:buChar char="o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2400" dirty="0">
              <a:solidFill>
                <a:schemeClr val="tx1"/>
              </a:solidFill>
            </a:endParaRPr>
          </a:p>
        </p:txBody>
      </p:sp>
      <p:sp>
        <p:nvSpPr>
          <p:cNvPr id="6" name="Zástupný symbol pro obsah 1"/>
          <p:cNvSpPr txBox="1">
            <a:spLocks/>
          </p:cNvSpPr>
          <p:nvPr/>
        </p:nvSpPr>
        <p:spPr>
          <a:xfrm>
            <a:off x="393754" y="1772816"/>
            <a:ext cx="8568951" cy="4680520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ü"/>
            </a:pPr>
            <a:endParaRPr lang="cs-CZ" sz="24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cs-CZ" sz="2400" b="1" dirty="0"/>
              <a:t>Velikost obhospodařovaného lesního </a:t>
            </a:r>
            <a:r>
              <a:rPr lang="cs-CZ" sz="2400" b="1" dirty="0" smtClean="0"/>
              <a:t>majetku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sz="2400" b="1" dirty="0"/>
          </a:p>
          <a:p>
            <a:pPr>
              <a:buFont typeface="Wingdings" panose="05000000000000000000" pitchFamily="2" charset="2"/>
              <a:buChar char="ü"/>
            </a:pPr>
            <a:r>
              <a:rPr lang="cs-CZ" sz="2400" dirty="0"/>
              <a:t>Obhospodařovaný lesní majetek je do 50 ha </a:t>
            </a:r>
            <a:r>
              <a:rPr lang="cs-CZ" sz="2400" dirty="0" smtClean="0"/>
              <a:t>včetně    </a:t>
            </a:r>
            <a:r>
              <a:rPr lang="cs-CZ" sz="2400" dirty="0" smtClean="0"/>
              <a:t>10 </a:t>
            </a:r>
            <a:r>
              <a:rPr lang="cs-CZ" sz="2400" dirty="0" smtClean="0"/>
              <a:t>bodů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sz="2400" dirty="0"/>
              <a:t>Obhospodařovaný lesní majetek 50,1 - 200 ha </a:t>
            </a:r>
            <a:r>
              <a:rPr lang="cs-CZ" sz="2400" dirty="0" smtClean="0"/>
              <a:t>včetně   </a:t>
            </a:r>
            <a:r>
              <a:rPr lang="cs-CZ" sz="2400" dirty="0" smtClean="0"/>
              <a:t>5 </a:t>
            </a:r>
            <a:r>
              <a:rPr lang="cs-CZ" sz="2400" dirty="0" smtClean="0"/>
              <a:t>bodů</a:t>
            </a:r>
          </a:p>
          <a:p>
            <a:pPr>
              <a:buFont typeface="Wingdings" panose="05000000000000000000" pitchFamily="2" charset="2"/>
              <a:buChar char="ü"/>
            </a:pPr>
            <a:endParaRPr lang="cs-CZ" sz="2400" dirty="0"/>
          </a:p>
          <a:p>
            <a:pPr>
              <a:buFont typeface="Wingdings" panose="05000000000000000000" pitchFamily="2" charset="2"/>
              <a:buChar char="Ø"/>
            </a:pPr>
            <a:r>
              <a:rPr lang="cs-CZ" sz="2400" b="1" dirty="0"/>
              <a:t>Velikost podniku </a:t>
            </a:r>
            <a:r>
              <a:rPr lang="cs-CZ" sz="2400" b="1" dirty="0" smtClean="0"/>
              <a:t>žadatele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sz="2400" b="1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cs-CZ" sz="2400" dirty="0"/>
              <a:t>Žadatelem je </a:t>
            </a:r>
            <a:r>
              <a:rPr lang="cs-CZ" sz="2400" dirty="0" err="1" smtClean="0"/>
              <a:t>mikropodnik</a:t>
            </a:r>
            <a:r>
              <a:rPr lang="cs-CZ" sz="2400" dirty="0" smtClean="0"/>
              <a:t>			15 bodů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sz="2400" dirty="0"/>
              <a:t>Žadatelem je malý </a:t>
            </a:r>
            <a:r>
              <a:rPr lang="cs-CZ" sz="2400" dirty="0" smtClean="0"/>
              <a:t>podnik			10 bodů</a:t>
            </a:r>
          </a:p>
        </p:txBody>
      </p:sp>
    </p:spTree>
    <p:extLst>
      <p:ext uri="{BB962C8B-B14F-4D97-AF65-F5344CB8AC3E}">
        <p14:creationId xmlns:p14="http://schemas.microsoft.com/office/powerpoint/2010/main" val="30928754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52704"/>
          </a:xfrm>
        </p:spPr>
        <p:txBody>
          <a:bodyPr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Preferenční kritéria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807361"/>
            <a:ext cx="8424936" cy="4717983"/>
          </a:xfrm>
        </p:spPr>
        <p:txBody>
          <a:bodyPr anchor="t"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cs-CZ" sz="2400" b="1" dirty="0"/>
              <a:t>Žadatel využil v posledních 2 letech (v roce 2016 a nebo 2015) některý z níže uvedených nástrojů aktivní politiky zaměstnanosti (APZ</a:t>
            </a:r>
            <a:r>
              <a:rPr lang="cs-CZ" sz="2400" b="1" dirty="0" smtClean="0"/>
              <a:t>) </a:t>
            </a:r>
            <a:r>
              <a:rPr lang="cs-CZ" sz="2400" dirty="0" smtClean="0"/>
              <a:t>- </a:t>
            </a:r>
            <a:r>
              <a:rPr lang="cs-CZ" sz="2400" dirty="0"/>
              <a:t>veřejně prospěšné </a:t>
            </a:r>
            <a:r>
              <a:rPr lang="cs-CZ" sz="2400" dirty="0" smtClean="0"/>
              <a:t>práce, společensky </a:t>
            </a:r>
            <a:r>
              <a:rPr lang="cs-CZ" sz="2400" dirty="0"/>
              <a:t>účelné pracovní </a:t>
            </a:r>
            <a:r>
              <a:rPr lang="cs-CZ" sz="2400" dirty="0" smtClean="0"/>
              <a:t>místo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sz="2400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cs-CZ" sz="2400" dirty="0" smtClean="0"/>
              <a:t>		ANO		15 bodů</a:t>
            </a:r>
            <a:endParaRPr lang="cs-CZ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68393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Preferenční kritéria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2132856"/>
            <a:ext cx="8424936" cy="4392488"/>
          </a:xfrm>
        </p:spPr>
        <p:txBody>
          <a:bodyPr anchor="t"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endParaRPr lang="cs-CZ" sz="2400" b="1" dirty="0" smtClean="0"/>
          </a:p>
          <a:p>
            <a:pPr>
              <a:buFont typeface="Wingdings" panose="05000000000000000000" pitchFamily="2" charset="2"/>
              <a:buChar char="Ø"/>
            </a:pPr>
            <a:endParaRPr lang="cs-CZ" sz="2400" b="1" dirty="0"/>
          </a:p>
          <a:p>
            <a:pPr marL="0" indent="0" algn="ctr">
              <a:buNone/>
            </a:pPr>
            <a:r>
              <a:rPr lang="cs-CZ" sz="3200" b="1" dirty="0" smtClean="0"/>
              <a:t>Minimální </a:t>
            </a:r>
            <a:r>
              <a:rPr lang="cs-CZ" sz="3200" b="1" dirty="0"/>
              <a:t>počet </a:t>
            </a:r>
            <a:r>
              <a:rPr lang="cs-CZ" sz="3200" b="1" dirty="0" smtClean="0"/>
              <a:t>bodů za preferenční </a:t>
            </a:r>
            <a:r>
              <a:rPr lang="cs-CZ" sz="3200" b="1" dirty="0"/>
              <a:t>kritéria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sz="2400" b="1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cs-CZ" sz="3600" b="1" dirty="0" smtClean="0"/>
              <a:t>35 bodů</a:t>
            </a:r>
            <a:endParaRPr lang="cs-CZ" sz="36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17919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71600" y="476672"/>
            <a:ext cx="7125113" cy="924475"/>
          </a:xfrm>
        </p:spPr>
        <p:txBody>
          <a:bodyPr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Oblasti podpory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772815"/>
            <a:ext cx="8568952" cy="4896545"/>
          </a:xfrm>
        </p:spPr>
        <p:txBody>
          <a:bodyPr anchor="t"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pořízení strojů a technologií určených pro hospodaření na lesních pozemcích jako např. stroje a technologie pro obnovu, výchovu a těžbu lesních porostů včetně přibližování, stroje ke zpracování </a:t>
            </a:r>
            <a:r>
              <a:rPr lang="cs-CZ" dirty="0" err="1"/>
              <a:t>potěžebních</a:t>
            </a:r>
            <a:r>
              <a:rPr lang="cs-CZ" dirty="0"/>
              <a:t> zbytků, stroje pro přípravu půdy před zalesněním, stroje, technologie a zařízení pro lesní školkařskou </a:t>
            </a:r>
            <a:r>
              <a:rPr lang="cs-CZ" dirty="0" smtClean="0"/>
              <a:t>činnost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výstavba </a:t>
            </a:r>
            <a:r>
              <a:rPr lang="cs-CZ" dirty="0"/>
              <a:t>či modernizace dřevozpracujících provozoven včetně technologického vybavení </a:t>
            </a:r>
          </a:p>
        </p:txBody>
      </p:sp>
    </p:spTree>
    <p:extLst>
      <p:ext uri="{BB962C8B-B14F-4D97-AF65-F5344CB8AC3E}">
        <p14:creationId xmlns:p14="http://schemas.microsoft.com/office/powerpoint/2010/main" val="33741941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71600" y="476672"/>
            <a:ext cx="7125113" cy="924475"/>
          </a:xfrm>
        </p:spPr>
        <p:txBody>
          <a:bodyPr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Oprávnění žadatelé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628801"/>
            <a:ext cx="8424936" cy="5040560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cs-CZ" b="1" dirty="0" smtClean="0"/>
              <a:t>Pořízení techniky </a:t>
            </a:r>
            <a:r>
              <a:rPr lang="cs-CZ" b="1" dirty="0"/>
              <a:t>a technologií pro lesní hospodářství: </a:t>
            </a:r>
            <a:endParaRPr lang="cs-CZ" b="1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cs-CZ" dirty="0" smtClean="0"/>
              <a:t>Držitelé </a:t>
            </a:r>
            <a:r>
              <a:rPr lang="cs-CZ" dirty="0"/>
              <a:t>(vlastníci, nájemci, pachtýři nebo vypůjčitelé) lesů</a:t>
            </a:r>
            <a:r>
              <a:rPr lang="cs-CZ" dirty="0" smtClean="0"/>
              <a:t>, </a:t>
            </a:r>
            <a:r>
              <a:rPr lang="cs-CZ" dirty="0"/>
              <a:t>jejich </a:t>
            </a:r>
            <a:r>
              <a:rPr lang="cs-CZ" dirty="0" smtClean="0"/>
              <a:t>sdružení </a:t>
            </a:r>
            <a:r>
              <a:rPr lang="cs-CZ" dirty="0"/>
              <a:t>s právní subjektivitou nebo spolky, </a:t>
            </a:r>
            <a:endParaRPr lang="cs-CZ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cs-CZ" dirty="0" smtClean="0"/>
              <a:t>Obce, právnické osoby zřízené </a:t>
            </a:r>
            <a:r>
              <a:rPr lang="cs-CZ" dirty="0"/>
              <a:t>nebo založenými </a:t>
            </a:r>
            <a:r>
              <a:rPr lang="cs-CZ" dirty="0" smtClean="0"/>
              <a:t>obcemi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dirty="0" smtClean="0"/>
              <a:t>dobrovolnými svazky </a:t>
            </a:r>
            <a:r>
              <a:rPr lang="cs-CZ" dirty="0"/>
              <a:t>obcí. </a:t>
            </a:r>
            <a:endParaRPr lang="cs-CZ" dirty="0" smtClean="0"/>
          </a:p>
          <a:p>
            <a:pPr>
              <a:buFont typeface="Wingdings" panose="05000000000000000000" pitchFamily="2" charset="2"/>
              <a:buChar char="ü"/>
            </a:pPr>
            <a:endParaRPr lang="cs-CZ" dirty="0" smtClean="0"/>
          </a:p>
          <a:p>
            <a:pPr marL="0" indent="0">
              <a:buNone/>
            </a:pPr>
            <a:r>
              <a:rPr lang="cs-CZ" b="1" dirty="0" smtClean="0"/>
              <a:t>Nákup koně </a:t>
            </a:r>
            <a:r>
              <a:rPr lang="cs-CZ" b="1" dirty="0"/>
              <a:t>a vyvážecí vlek za </a:t>
            </a:r>
            <a:r>
              <a:rPr lang="cs-CZ" b="1" dirty="0" smtClean="0"/>
              <a:t>koně: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dirty="0" smtClean="0"/>
              <a:t>fyzická </a:t>
            </a:r>
            <a:r>
              <a:rPr lang="cs-CZ" dirty="0"/>
              <a:t>nebo právnická osoba poskytující služby v lesnictví, pokud je malým nebo středním podnikem. </a:t>
            </a:r>
          </a:p>
        </p:txBody>
      </p:sp>
    </p:spTree>
    <p:extLst>
      <p:ext uri="{BB962C8B-B14F-4D97-AF65-F5344CB8AC3E}">
        <p14:creationId xmlns:p14="http://schemas.microsoft.com/office/powerpoint/2010/main" val="18315960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71600" y="476672"/>
            <a:ext cx="7125113" cy="924475"/>
          </a:xfrm>
        </p:spPr>
        <p:txBody>
          <a:bodyPr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Oprávnění žadatelé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988839"/>
            <a:ext cx="8424936" cy="4680521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cs-CZ" b="1" dirty="0" smtClean="0"/>
              <a:t>Pořízení technického </a:t>
            </a:r>
            <a:r>
              <a:rPr lang="cs-CZ" b="1" dirty="0"/>
              <a:t>vybavení dřevozpracujících provozoven: </a:t>
            </a:r>
            <a:endParaRPr lang="cs-CZ" b="1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cs-CZ" dirty="0" smtClean="0"/>
              <a:t>fyzické </a:t>
            </a:r>
            <a:r>
              <a:rPr lang="cs-CZ" dirty="0"/>
              <a:t>nebo právnické osoby podnikající v lesnictví nebo souvisejícím </a:t>
            </a:r>
            <a:r>
              <a:rPr lang="cs-CZ" dirty="0" smtClean="0"/>
              <a:t>odvětví (malého </a:t>
            </a:r>
            <a:r>
              <a:rPr lang="cs-CZ" dirty="0"/>
              <a:t>a </a:t>
            </a:r>
            <a:r>
              <a:rPr lang="cs-CZ" dirty="0" smtClean="0"/>
              <a:t>střední podniky)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dirty="0" smtClean="0"/>
              <a:t>a </a:t>
            </a:r>
            <a:r>
              <a:rPr lang="cs-CZ" dirty="0"/>
              <a:t>obce a právnické osoby založené nebo zřízené </a:t>
            </a:r>
            <a:r>
              <a:rPr lang="cs-CZ" dirty="0" smtClean="0"/>
              <a:t>obcemi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dirty="0" smtClean="0"/>
              <a:t>dobrovolné </a:t>
            </a:r>
            <a:r>
              <a:rPr lang="cs-CZ" dirty="0"/>
              <a:t>svazky obcí. </a:t>
            </a:r>
          </a:p>
        </p:txBody>
      </p:sp>
    </p:spTree>
    <p:extLst>
      <p:ext uri="{BB962C8B-B14F-4D97-AF65-F5344CB8AC3E}">
        <p14:creationId xmlns:p14="http://schemas.microsoft.com/office/powerpoint/2010/main" val="11591416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40401" y="548680"/>
            <a:ext cx="8640959" cy="852704"/>
          </a:xfrm>
        </p:spPr>
        <p:txBody>
          <a:bodyPr>
            <a:normAutofit fontScale="90000"/>
          </a:bodyPr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Výše dotace – způsobilé výdaje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807361"/>
            <a:ext cx="8424936" cy="4861999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endParaRPr lang="cs-CZ" dirty="0" smtClean="0">
              <a:solidFill>
                <a:schemeClr val="tx1"/>
              </a:solidFill>
            </a:endParaRPr>
          </a:p>
          <a:p>
            <a:pPr>
              <a:buFontTx/>
              <a:buChar char="-"/>
            </a:pPr>
            <a:endParaRPr lang="cs-CZ" sz="2400" dirty="0"/>
          </a:p>
        </p:txBody>
      </p:sp>
      <p:sp>
        <p:nvSpPr>
          <p:cNvPr id="4" name="Obdélník 3"/>
          <p:cNvSpPr/>
          <p:nvPr/>
        </p:nvSpPr>
        <p:spPr>
          <a:xfrm>
            <a:off x="248607" y="1628800"/>
            <a:ext cx="8640960" cy="49859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cs-CZ" dirty="0" smtClean="0"/>
          </a:p>
          <a:p>
            <a:pPr algn="ctr"/>
            <a:r>
              <a:rPr lang="cs-CZ" sz="2600" b="1" dirty="0" smtClean="0"/>
              <a:t>50 % </a:t>
            </a:r>
            <a:r>
              <a:rPr lang="pl-PL" sz="2800" b="1" dirty="0" smtClean="0"/>
              <a:t> </a:t>
            </a:r>
            <a:r>
              <a:rPr lang="pl-PL" sz="2800" b="1" dirty="0"/>
              <a:t>způsobilých výdajů, ze kterých je stanovena </a:t>
            </a:r>
            <a:r>
              <a:rPr lang="pl-PL" sz="2800" b="1" dirty="0" smtClean="0"/>
              <a:t>dotace</a:t>
            </a:r>
          </a:p>
          <a:p>
            <a:r>
              <a:rPr lang="cs-CZ" sz="2800" dirty="0" smtClean="0"/>
              <a:t>- </a:t>
            </a:r>
            <a:r>
              <a:rPr lang="cs-CZ" sz="2400" dirty="0" smtClean="0"/>
              <a:t>stroje </a:t>
            </a:r>
            <a:r>
              <a:rPr lang="cs-CZ" sz="2400" dirty="0"/>
              <a:t>a technologie (včetně koně) pro obnovu, výchovu a těžbu lesních porostů včetně přibližování </a:t>
            </a:r>
          </a:p>
          <a:p>
            <a:r>
              <a:rPr lang="cs-CZ" sz="2400" dirty="0" smtClean="0"/>
              <a:t>- stroje </a:t>
            </a:r>
            <a:r>
              <a:rPr lang="cs-CZ" sz="2400" dirty="0"/>
              <a:t>ke zpracování </a:t>
            </a:r>
            <a:r>
              <a:rPr lang="cs-CZ" sz="2400" dirty="0" err="1"/>
              <a:t>potěžebních</a:t>
            </a:r>
            <a:r>
              <a:rPr lang="cs-CZ" sz="2400" dirty="0"/>
              <a:t> zbytků </a:t>
            </a:r>
          </a:p>
          <a:p>
            <a:r>
              <a:rPr lang="cs-CZ" sz="2400" dirty="0" smtClean="0"/>
              <a:t>- stroje </a:t>
            </a:r>
            <a:r>
              <a:rPr lang="cs-CZ" sz="2400" dirty="0"/>
              <a:t>pro přípravu půdy před zalesněním </a:t>
            </a:r>
          </a:p>
          <a:p>
            <a:r>
              <a:rPr lang="cs-CZ" sz="2400" dirty="0" smtClean="0"/>
              <a:t>- stroje</a:t>
            </a:r>
            <a:r>
              <a:rPr lang="cs-CZ" sz="2400" dirty="0"/>
              <a:t>, technologie, zařízení a stavby pro lesní školkařskou činnost </a:t>
            </a:r>
          </a:p>
          <a:p>
            <a:r>
              <a:rPr lang="cs-CZ" sz="2400" dirty="0" smtClean="0"/>
              <a:t>- stroje </a:t>
            </a:r>
            <a:r>
              <a:rPr lang="cs-CZ" sz="2400" dirty="0"/>
              <a:t>a zařízení pro údržbu a opravy lesních cest </a:t>
            </a:r>
          </a:p>
          <a:p>
            <a:r>
              <a:rPr lang="cs-CZ" sz="2400" dirty="0" smtClean="0"/>
              <a:t>- mobilní </a:t>
            </a:r>
            <a:r>
              <a:rPr lang="cs-CZ" sz="2400" dirty="0"/>
              <a:t>stroje pro </a:t>
            </a:r>
            <a:r>
              <a:rPr lang="cs-CZ" sz="2400" dirty="0" err="1"/>
              <a:t>sortimentaci</a:t>
            </a:r>
            <a:r>
              <a:rPr lang="cs-CZ" sz="2400" dirty="0"/>
              <a:t> a pořez dříví </a:t>
            </a:r>
          </a:p>
          <a:p>
            <a:r>
              <a:rPr lang="cs-CZ" sz="2400" dirty="0" smtClean="0"/>
              <a:t>- výstavba </a:t>
            </a:r>
            <a:r>
              <a:rPr lang="cs-CZ" sz="2400" dirty="0"/>
              <a:t>či modernizace dřevozpracujícího provozu - stavba a technologické vybavení </a:t>
            </a:r>
          </a:p>
          <a:p>
            <a:r>
              <a:rPr lang="cs-CZ" sz="2400" dirty="0" smtClean="0"/>
              <a:t>- nákup </a:t>
            </a:r>
            <a:r>
              <a:rPr lang="cs-CZ" sz="2400" dirty="0"/>
              <a:t>nemovitosti v případě dřevozpracujícího provozu </a:t>
            </a:r>
            <a:endParaRPr lang="cs-CZ" sz="2600" dirty="0"/>
          </a:p>
        </p:txBody>
      </p:sp>
    </p:spTree>
    <p:extLst>
      <p:ext uri="{BB962C8B-B14F-4D97-AF65-F5344CB8AC3E}">
        <p14:creationId xmlns:p14="http://schemas.microsoft.com/office/powerpoint/2010/main" val="34081081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24712"/>
          </a:xfrm>
        </p:spPr>
        <p:txBody>
          <a:bodyPr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Kritéria přijatelnosti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 Žadatel je </a:t>
            </a:r>
            <a:r>
              <a:rPr lang="cs-CZ" dirty="0"/>
              <a:t>vlastníkem/nájemcem, pachtýřem nebo </a:t>
            </a:r>
            <a:r>
              <a:rPr lang="cs-CZ" dirty="0" smtClean="0"/>
              <a:t>vypůjčitelem </a:t>
            </a:r>
            <a:r>
              <a:rPr lang="cs-CZ" dirty="0"/>
              <a:t>lesních pozemků a hospodaří podle platného </a:t>
            </a:r>
            <a:r>
              <a:rPr lang="cs-CZ" dirty="0" smtClean="0"/>
              <a:t>LHP nebo </a:t>
            </a:r>
            <a:r>
              <a:rPr lang="cs-CZ" dirty="0"/>
              <a:t>podle převzaté platné </a:t>
            </a:r>
            <a:r>
              <a:rPr lang="cs-CZ" dirty="0" smtClean="0"/>
              <a:t>LHO, </a:t>
            </a:r>
            <a:r>
              <a:rPr lang="cs-CZ" dirty="0"/>
              <a:t>a to na minimální výměře 3 </a:t>
            </a:r>
            <a:r>
              <a:rPr lang="cs-CZ" dirty="0" smtClean="0"/>
              <a:t>ha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 podpora </a:t>
            </a:r>
            <a:r>
              <a:rPr lang="cs-CZ" dirty="0"/>
              <a:t>vztahuje pouze na stroje, které jsou určeny pro hospodaření na pozemcích určených k plnění funkcí lesa </a:t>
            </a:r>
            <a:endParaRPr lang="cs-CZ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 pořízení </a:t>
            </a:r>
            <a:r>
              <a:rPr lang="cs-CZ" dirty="0"/>
              <a:t>koně </a:t>
            </a:r>
            <a:r>
              <a:rPr lang="cs-CZ" dirty="0" smtClean="0"/>
              <a:t>– jen plemeno </a:t>
            </a:r>
            <a:r>
              <a:rPr lang="cs-CZ" dirty="0"/>
              <a:t>chladnokrevných koní, </a:t>
            </a:r>
            <a:r>
              <a:rPr lang="cs-CZ" dirty="0" smtClean="0"/>
              <a:t>kůň má </a:t>
            </a:r>
            <a:r>
              <a:rPr lang="cs-CZ" dirty="0"/>
              <a:t>výkonnostní zkoušky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 provozovna </a:t>
            </a:r>
            <a:r>
              <a:rPr lang="cs-CZ" dirty="0"/>
              <a:t>s průměrným ročním pořezem do 10 000 m3 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dirty="0"/>
          </a:p>
          <a:p>
            <a:pPr>
              <a:buFont typeface="Wingdings" panose="05000000000000000000" pitchFamily="2" charset="2"/>
              <a:buChar char="Ø"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782478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24712"/>
          </a:xfrm>
        </p:spPr>
        <p:txBody>
          <a:bodyPr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Další podmínky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dirty="0"/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 </a:t>
            </a:r>
            <a:r>
              <a:rPr lang="cs-CZ" dirty="0" smtClean="0"/>
              <a:t>podpora </a:t>
            </a:r>
            <a:r>
              <a:rPr lang="cs-CZ" dirty="0"/>
              <a:t>musí mít motivační účinek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právní vztahy </a:t>
            </a:r>
            <a:r>
              <a:rPr lang="cs-CZ" dirty="0"/>
              <a:t>k </a:t>
            </a:r>
            <a:r>
              <a:rPr lang="cs-CZ" dirty="0" smtClean="0"/>
              <a:t>nemovitostem - realizace stavebních výdajů - vlastnictví</a:t>
            </a:r>
            <a:r>
              <a:rPr lang="cs-CZ" dirty="0"/>
              <a:t>, spoluvlastnictví s min. 50 % podílem, věcné břemeno.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právní vztahy k nemovitostem </a:t>
            </a:r>
            <a:r>
              <a:rPr lang="cs-CZ" dirty="0" smtClean="0"/>
              <a:t>- umístění strojů, technologií </a:t>
            </a:r>
            <a:r>
              <a:rPr lang="cs-CZ" dirty="0"/>
              <a:t>nebo vybavení </a:t>
            </a:r>
            <a:r>
              <a:rPr lang="cs-CZ" dirty="0" smtClean="0"/>
              <a:t>- </a:t>
            </a:r>
            <a:r>
              <a:rPr lang="cs-CZ" dirty="0"/>
              <a:t>vlastnictví, spoluvlastnictví s min. 50% spoluvlastnickým podílem, nájem, </a:t>
            </a:r>
            <a:r>
              <a:rPr lang="cs-CZ" dirty="0" smtClean="0"/>
              <a:t>výpůjčka, </a:t>
            </a:r>
            <a:r>
              <a:rPr lang="cs-CZ" dirty="0"/>
              <a:t>věcné břemeno </a:t>
            </a:r>
          </a:p>
        </p:txBody>
      </p:sp>
    </p:spTree>
    <p:extLst>
      <p:ext uri="{BB962C8B-B14F-4D97-AF65-F5344CB8AC3E}">
        <p14:creationId xmlns:p14="http://schemas.microsoft.com/office/powerpoint/2010/main" val="28738949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80696"/>
          </a:xfrm>
        </p:spPr>
        <p:txBody>
          <a:bodyPr>
            <a:normAutofit fontScale="90000"/>
          </a:bodyPr>
          <a:lstStyle/>
          <a:p>
            <a:pPr algn="ctr"/>
            <a:r>
              <a:rPr lang="cs-CZ" b="1" dirty="0" smtClean="0"/>
              <a:t>Limity</a:t>
            </a:r>
            <a:endParaRPr lang="cs-CZ" b="1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1643970"/>
              </p:ext>
            </p:extLst>
          </p:nvPr>
        </p:nvGraphicFramePr>
        <p:xfrm>
          <a:off x="611560" y="1772815"/>
          <a:ext cx="8136904" cy="462201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929476"/>
                <a:gridCol w="3207428"/>
              </a:tblGrid>
              <a:tr h="3249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effectLst/>
                        </a:rPr>
                        <a:t>Popis výdaje </a:t>
                      </a:r>
                      <a:endParaRPr lang="cs-CZ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effectLst/>
                        </a:rPr>
                        <a:t>Maximální hodnota (bez DPH) </a:t>
                      </a:r>
                      <a:endParaRPr lang="cs-CZ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249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Speciální lesnický traktor (SLKT) </a:t>
                      </a:r>
                      <a:endParaRPr lang="cs-CZ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5 000 000 Kč </a:t>
                      </a:r>
                      <a:endParaRPr lang="cs-CZ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012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Univerzální kolový traktor (UKT) pouze s lesnickou </a:t>
                      </a:r>
                      <a:r>
                        <a:rPr lang="cs-CZ" sz="1600" dirty="0" smtClean="0">
                          <a:effectLst/>
                        </a:rPr>
                        <a:t>nástavbou* </a:t>
                      </a:r>
                      <a:r>
                        <a:rPr lang="cs-CZ" sz="1600" dirty="0">
                          <a:effectLst/>
                        </a:rPr>
                        <a:t>s maximálním výkonem motoru vyšším než 50 kW a provozní hmotností do 10 t </a:t>
                      </a:r>
                      <a:endParaRPr lang="cs-CZ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4 000 000 Kč </a:t>
                      </a:r>
                      <a:endParaRPr lang="cs-CZ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739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Malotraktor s prvky lesnické nástavby s maximálním výkonem motoru do 50 kW (včetně) </a:t>
                      </a:r>
                      <a:endParaRPr lang="cs-CZ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1 500 000 Kč </a:t>
                      </a:r>
                      <a:endParaRPr lang="cs-CZ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249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 smtClean="0">
                          <a:effectLst/>
                        </a:rPr>
                        <a:t>Kůň </a:t>
                      </a:r>
                      <a:endParaRPr lang="cs-CZ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100 000 Kč </a:t>
                      </a:r>
                      <a:endParaRPr lang="cs-CZ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249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Vyvážeč (forwarder) </a:t>
                      </a:r>
                      <a:endParaRPr lang="cs-CZ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5 000 000 Kč </a:t>
                      </a:r>
                      <a:endParaRPr lang="cs-CZ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658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Klanicový vyvážecí vlek za traktor (s hydraulickým jeřábem) </a:t>
                      </a:r>
                      <a:endParaRPr lang="cs-CZ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3 000 000 Kč </a:t>
                      </a:r>
                      <a:endParaRPr lang="cs-CZ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717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 smtClean="0">
                          <a:effectLst/>
                        </a:rPr>
                        <a:t>Stroje </a:t>
                      </a:r>
                      <a:r>
                        <a:rPr lang="cs-CZ" sz="1600" dirty="0">
                          <a:effectLst/>
                        </a:rPr>
                        <a:t>ke zpracování </a:t>
                      </a:r>
                      <a:r>
                        <a:rPr lang="cs-CZ" sz="1600" dirty="0" err="1">
                          <a:effectLst/>
                        </a:rPr>
                        <a:t>potěžebních</a:t>
                      </a:r>
                      <a:r>
                        <a:rPr lang="cs-CZ" sz="1600" dirty="0">
                          <a:effectLst/>
                        </a:rPr>
                        <a:t> zbytků (</a:t>
                      </a:r>
                      <a:r>
                        <a:rPr lang="cs-CZ" sz="1600" dirty="0" err="1">
                          <a:effectLst/>
                        </a:rPr>
                        <a:t>štěpkovače</a:t>
                      </a:r>
                      <a:r>
                        <a:rPr lang="cs-CZ" sz="1600" dirty="0">
                          <a:effectLst/>
                        </a:rPr>
                        <a:t>, drtiče, shrnovače, štípače, </a:t>
                      </a:r>
                      <a:r>
                        <a:rPr lang="cs-CZ" sz="1600" dirty="0" err="1">
                          <a:effectLst/>
                        </a:rPr>
                        <a:t>krátiče</a:t>
                      </a:r>
                      <a:r>
                        <a:rPr lang="cs-CZ" sz="1600" dirty="0">
                          <a:effectLst/>
                        </a:rPr>
                        <a:t>) </a:t>
                      </a:r>
                      <a:endParaRPr lang="cs-CZ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1 000 000 Kč </a:t>
                      </a:r>
                      <a:endParaRPr lang="cs-CZ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71731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* </a:t>
                      </a:r>
                      <a:r>
                        <a:rPr kumimoji="0" lang="cs-CZ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Povinné prvky lesnické nástavby UKT: </a:t>
                      </a:r>
                      <a:r>
                        <a:rPr kumimoji="0" lang="cs-CZ" sz="12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rampovač</a:t>
                      </a:r>
                      <a:r>
                        <a:rPr kumimoji="0" lang="cs-CZ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ochrana obsluhy podle standardů FOPS a OPS, ochranná vana podvozku, ochrana nádrže traktoru, ochrana výfuku traktoru, bubnový naviják montovaný na pevno nebo nesený v trojbodovém závěsu (nebo ekvivalent navijáku – např. svěrný rám). </a:t>
                      </a:r>
                      <a:endParaRPr lang="cs-CZ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928974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80696"/>
          </a:xfrm>
        </p:spPr>
        <p:txBody>
          <a:bodyPr>
            <a:normAutofit fontScale="90000"/>
          </a:bodyPr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Preferenční kritéria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95536" y="1772816"/>
            <a:ext cx="8568951" cy="4680520"/>
          </a:xfrm>
        </p:spPr>
        <p:txBody>
          <a:bodyPr anchor="t"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cs-CZ" sz="2400" b="1" dirty="0" smtClean="0"/>
              <a:t>Počet </a:t>
            </a:r>
            <a:r>
              <a:rPr lang="cs-CZ" sz="2400" b="1" dirty="0"/>
              <a:t>vytvořených pracovních míst v rámci </a:t>
            </a:r>
            <a:r>
              <a:rPr lang="cs-CZ" sz="2400" b="1" dirty="0" smtClean="0"/>
              <a:t>projektu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sz="2400" b="1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cs-CZ" sz="2400" dirty="0" smtClean="0"/>
              <a:t>Vytvoření </a:t>
            </a:r>
            <a:r>
              <a:rPr lang="cs-CZ" sz="2400" dirty="0" err="1"/>
              <a:t>prac</a:t>
            </a:r>
            <a:r>
              <a:rPr lang="cs-CZ" sz="2400" dirty="0"/>
              <a:t>. místa v rozsahu </a:t>
            </a:r>
            <a:r>
              <a:rPr lang="cs-CZ" sz="2400" dirty="0" smtClean="0"/>
              <a:t>1,0 </a:t>
            </a:r>
            <a:r>
              <a:rPr lang="cs-CZ" sz="2400" dirty="0"/>
              <a:t>a více </a:t>
            </a:r>
            <a:r>
              <a:rPr lang="cs-CZ" sz="2400" dirty="0" smtClean="0"/>
              <a:t>úvazku	    </a:t>
            </a:r>
            <a:r>
              <a:rPr lang="cs-CZ" sz="2400" dirty="0" smtClean="0"/>
              <a:t>30 </a:t>
            </a:r>
            <a:r>
              <a:rPr lang="cs-CZ" sz="2400" dirty="0" smtClean="0"/>
              <a:t>bodů</a:t>
            </a:r>
          </a:p>
          <a:p>
            <a:pPr>
              <a:buFont typeface="Wingdings" panose="05000000000000000000" pitchFamily="2" charset="2"/>
              <a:buChar char="ü"/>
            </a:pPr>
            <a:endParaRPr lang="cs-CZ" sz="2400" dirty="0" smtClean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cs-CZ" sz="2400" b="1" dirty="0"/>
              <a:t>Výše celkových způsobilých výdajů na projekt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sz="2400" b="1" dirty="0"/>
          </a:p>
          <a:p>
            <a:pPr>
              <a:buFont typeface="Wingdings" panose="05000000000000000000" pitchFamily="2" charset="2"/>
              <a:buChar char="ü"/>
            </a:pPr>
            <a:r>
              <a:rPr lang="cs-CZ" sz="2400" dirty="0"/>
              <a:t>do 1.000.000,- Kč včetně				</a:t>
            </a:r>
            <a:r>
              <a:rPr lang="cs-CZ" sz="2400" dirty="0" smtClean="0"/>
              <a:t>30 </a:t>
            </a:r>
            <a:r>
              <a:rPr lang="cs-CZ" sz="2400" dirty="0"/>
              <a:t>bodů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l-PL" sz="2400" dirty="0"/>
              <a:t>od 1.000.001 Kč do 2.000.000,- Kč včetně		</a:t>
            </a:r>
            <a:r>
              <a:rPr lang="pl-PL" sz="2400" dirty="0" smtClean="0"/>
              <a:t>15 </a:t>
            </a:r>
            <a:r>
              <a:rPr lang="pl-PL" sz="2400" dirty="0"/>
              <a:t>bodů</a:t>
            </a:r>
            <a:endParaRPr lang="cs-CZ" sz="2400" dirty="0"/>
          </a:p>
          <a:p>
            <a:pPr>
              <a:buFont typeface="Wingdings" panose="05000000000000000000" pitchFamily="2" charset="2"/>
              <a:buChar char="ü"/>
            </a:pPr>
            <a:endParaRPr lang="cs-CZ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324574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Papí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Office – klasické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480</TotalTime>
  <Words>653</Words>
  <Application>Microsoft Office PowerPoint</Application>
  <PresentationFormat>Předvádění na obrazovce (4:3)</PresentationFormat>
  <Paragraphs>88</Paragraphs>
  <Slides>12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Tok</vt:lpstr>
      <vt:lpstr>Fiche  4 – Lesnictví Článek 26 Investice do lesnických technologií a zpracování lesnických produktů, jejich mobilizace a uvádění na trh </vt:lpstr>
      <vt:lpstr>Oblasti podpory</vt:lpstr>
      <vt:lpstr>Oprávnění žadatelé</vt:lpstr>
      <vt:lpstr>Oprávnění žadatelé</vt:lpstr>
      <vt:lpstr>Výše dotace – způsobilé výdaje</vt:lpstr>
      <vt:lpstr>Kritéria přijatelnosti</vt:lpstr>
      <vt:lpstr>Další podmínky</vt:lpstr>
      <vt:lpstr>Limity</vt:lpstr>
      <vt:lpstr>Preferenční kritéria</vt:lpstr>
      <vt:lpstr>Preferenční kritéria</vt:lpstr>
      <vt:lpstr>Preferenční kritéria</vt:lpstr>
      <vt:lpstr>Preferenční kritéria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Fiche  1 - Zemědělská prvovýroba</dc:title>
  <dc:creator>Renata</dc:creator>
  <cp:lastModifiedBy>Renata</cp:lastModifiedBy>
  <cp:revision>27</cp:revision>
  <dcterms:created xsi:type="dcterms:W3CDTF">2017-03-10T13:18:29Z</dcterms:created>
  <dcterms:modified xsi:type="dcterms:W3CDTF">2017-04-11T11:47:09Z</dcterms:modified>
</cp:coreProperties>
</file>