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85" r:id="rId3"/>
    <p:sldId id="258" r:id="rId4"/>
    <p:sldId id="281" r:id="rId5"/>
    <p:sldId id="274" r:id="rId6"/>
    <p:sldId id="275" r:id="rId7"/>
    <p:sldId id="277" r:id="rId8"/>
    <p:sldId id="276" r:id="rId9"/>
    <p:sldId id="278" r:id="rId10"/>
    <p:sldId id="279" r:id="rId11"/>
    <p:sldId id="288" r:id="rId12"/>
    <p:sldId id="280" r:id="rId13"/>
    <p:sldId id="282" r:id="rId14"/>
    <p:sldId id="287" r:id="rId15"/>
    <p:sldId id="289" r:id="rId16"/>
    <p:sldId id="283" r:id="rId17"/>
    <p:sldId id="284" r:id="rId18"/>
    <p:sldId id="286" r:id="rId19"/>
    <p:sldId id="273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B1F9D-A075-402B-9831-42BBA02BD305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3BFA6-A65C-40DC-B599-D4C1B6A314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16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EE85ADD-7F50-4AFA-B572-B7C6481DB916}" type="datetimeFigureOut">
              <a:rPr lang="cs-CZ" smtClean="0"/>
              <a:t>15.4.2019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A6B0C4-F677-459D-BA73-7F15C6D10E5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ublicita.dotaceeu.cz/gen/krok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rnipomoravi.eu/dota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zif.cz/cs/prv2014-verejne-zakazk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b="1" dirty="0" smtClean="0">
                <a:solidFill>
                  <a:schemeClr val="tx1"/>
                </a:solidFill>
              </a:rPr>
              <a:t>ŠKOLENÍ PŘÍJEMCŮ  realizace projektů</a:t>
            </a:r>
            <a:endParaRPr lang="cs-CZ" sz="66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556000"/>
            <a:ext cx="8352928" cy="1673199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PROGRAM ROZVOJE VENKOVA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Obrázek 2" descr="C:\Users\poodri\AppData\Local\Temp\Rar$DRa0.564\logaEU\PRV\RGB\JPG\CZ_RO_B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1190972" y="5805264"/>
            <a:ext cx="32162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3" descr="C:\Users\poodri\AppData\Local\Temp\Rar$DRa0.378\loga PRV\logo\barevne\logo PRV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09148"/>
            <a:ext cx="1909746" cy="6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57475"/>
            <a:ext cx="743637" cy="7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Renata\AppData\Local\Temp\Rar$DIa0.102\MAS Horní Pomoraví Logotyp dlouhý barevný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5" b="27883"/>
          <a:stretch/>
        </p:blipFill>
        <p:spPr bwMode="auto">
          <a:xfrm>
            <a:off x="2260661" y="188640"/>
            <a:ext cx="4293172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568951" cy="4392488"/>
          </a:xfrm>
        </p:spPr>
        <p:txBody>
          <a:bodyPr>
            <a:normAutofit/>
          </a:bodyPr>
          <a:lstStyle/>
          <a:p>
            <a:r>
              <a:rPr lang="cs-CZ" dirty="0"/>
              <a:t>V případě, že projekt/část projektu podléhá řízení stavebního úřadu a v průběhu realizace projektu došlo ke změnám oproti původní dokumentaci, pak dokumentace skutečného provedení stavby ověřená stavebním úřadem předkládaná k řízení stavebního úřadu v souladu se stavebním zákonem </a:t>
            </a:r>
          </a:p>
          <a:p>
            <a:r>
              <a:rPr lang="cs-CZ" dirty="0"/>
              <a:t>Soupisky účetních/daňových dokladů k výdajům, ze kterých je stanovena dotace – originál, je součástí elektronického formuláře Žádosti o </a:t>
            </a:r>
            <a:r>
              <a:rPr lang="cs-CZ" dirty="0" smtClean="0"/>
              <a:t>platbu</a:t>
            </a:r>
            <a:endParaRPr lang="cs-CZ" dirty="0"/>
          </a:p>
          <a:p>
            <a:r>
              <a:rPr lang="cs-CZ" dirty="0"/>
              <a:t>Potvrzení finančního úřadu o bezdlužnosti, toto potvrzení nesmí být starší 30 dnů k datu podání Žádosti o platbu na MAS 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Podklady k proplacení dotace</a:t>
            </a:r>
          </a:p>
        </p:txBody>
      </p:sp>
    </p:spTree>
    <p:extLst>
      <p:ext uri="{BB962C8B-B14F-4D97-AF65-F5344CB8AC3E}">
        <p14:creationId xmlns:p14="http://schemas.microsoft.com/office/powerpoint/2010/main" val="9925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7" cy="482453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Cenový marketing včetně písemné smlouvy nebo objednávky s vybraným dodavatelem (u projektů bez VŘ) </a:t>
            </a:r>
          </a:p>
          <a:p>
            <a:r>
              <a:rPr lang="cs-CZ" dirty="0" smtClean="0"/>
              <a:t>Dodatek/Dodatky </a:t>
            </a:r>
            <a:r>
              <a:rPr lang="cs-CZ" dirty="0"/>
              <a:t>ke smlouvě s dodavatelem na zakázky projektu (v případě, že byly s dodavatelem uzavřeny) </a:t>
            </a:r>
            <a:r>
              <a:rPr lang="cs-CZ" dirty="0" smtClean="0"/>
              <a:t>- </a:t>
            </a:r>
            <a:r>
              <a:rPr lang="cs-CZ" dirty="0" smtClean="0">
                <a:solidFill>
                  <a:srgbClr val="FF0000"/>
                </a:solidFill>
              </a:rPr>
              <a:t>!!! Pozor na změny v rozporu se zadávací dokumentací u projektů s VŘ (sankce 25%)</a:t>
            </a:r>
            <a:r>
              <a:rPr lang="cs-CZ" dirty="0"/>
              <a:t> </a:t>
            </a:r>
            <a:r>
              <a:rPr lang="cs-CZ" dirty="0" smtClean="0">
                <a:solidFill>
                  <a:srgbClr val="FF0000"/>
                </a:solidFill>
              </a:rPr>
              <a:t>- zadavatel </a:t>
            </a:r>
            <a:r>
              <a:rPr lang="cs-CZ" dirty="0">
                <a:solidFill>
                  <a:srgbClr val="FF0000"/>
                </a:solidFill>
              </a:rPr>
              <a:t>nesmí umožnit podstatnou změnu závazku ze smlouvy, kterou uzavřel na plnění zakázky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V </a:t>
            </a:r>
            <a:r>
              <a:rPr lang="cs-CZ" dirty="0"/>
              <a:t>případě zahrnutí stavebních prací do </a:t>
            </a:r>
            <a:r>
              <a:rPr lang="cs-CZ" dirty="0" smtClean="0"/>
              <a:t>výdajů – </a:t>
            </a:r>
            <a:r>
              <a:rPr lang="cs-CZ" dirty="0"/>
              <a:t>soupis stavebních prací s výkazem výměr a položkový rozpočet </a:t>
            </a:r>
            <a:r>
              <a:rPr lang="cs-CZ" dirty="0" smtClean="0"/>
              <a:t>rozdělený </a:t>
            </a:r>
            <a:r>
              <a:rPr lang="cs-CZ" dirty="0"/>
              <a:t>do odpovídajících kódů </a:t>
            </a:r>
            <a:r>
              <a:rPr lang="cs-CZ" dirty="0" smtClean="0"/>
              <a:t>výdajů (většinou příloha faktury) – </a:t>
            </a:r>
            <a:r>
              <a:rPr lang="cs-CZ" dirty="0" smtClean="0">
                <a:solidFill>
                  <a:srgbClr val="FF0000"/>
                </a:solidFill>
              </a:rPr>
              <a:t>!!! Musí být dle ceníku stavebních prací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Podklady k proplacení dotace</a:t>
            </a:r>
          </a:p>
        </p:txBody>
      </p:sp>
    </p:spTree>
    <p:extLst>
      <p:ext uri="{BB962C8B-B14F-4D97-AF65-F5344CB8AC3E}">
        <p14:creationId xmlns:p14="http://schemas.microsoft.com/office/powerpoint/2010/main" val="1594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7" cy="482453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Fotodokumentace </a:t>
            </a:r>
            <a:r>
              <a:rPr lang="cs-CZ" dirty="0"/>
              <a:t>předmětu dotace </a:t>
            </a:r>
            <a:r>
              <a:rPr lang="cs-CZ" dirty="0" smtClean="0"/>
              <a:t>včetně </a:t>
            </a:r>
            <a:r>
              <a:rPr lang="cs-CZ" dirty="0"/>
              <a:t>fotozáznamu výrobního </a:t>
            </a:r>
            <a:r>
              <a:rPr lang="cs-CZ" dirty="0" smtClean="0"/>
              <a:t>čísla</a:t>
            </a:r>
            <a:r>
              <a:rPr lang="cs-CZ" dirty="0"/>
              <a:t>, pokud je jím předmět dotace </a:t>
            </a:r>
            <a:r>
              <a:rPr lang="cs-CZ" dirty="0" smtClean="0"/>
              <a:t>opatřen</a:t>
            </a:r>
          </a:p>
          <a:p>
            <a:r>
              <a:rPr lang="cs-CZ" dirty="0" smtClean="0"/>
              <a:t>V případě závazku vytvoření nových pracovních </a:t>
            </a:r>
            <a:r>
              <a:rPr lang="cs-CZ"/>
              <a:t>míst </a:t>
            </a:r>
            <a:r>
              <a:rPr lang="cs-CZ" smtClean="0"/>
              <a:t>a </a:t>
            </a:r>
            <a:r>
              <a:rPr lang="cs-CZ" dirty="0"/>
              <a:t>jedná se o malý a střední podnik - Prohlášení o zařazení podniku do kategorie </a:t>
            </a:r>
            <a:r>
              <a:rPr lang="cs-CZ" dirty="0" err="1"/>
              <a:t>mikropodniků</a:t>
            </a:r>
            <a:r>
              <a:rPr lang="cs-CZ" dirty="0"/>
              <a:t>, malých a středních podniků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Podklady k proplacení dotace</a:t>
            </a:r>
          </a:p>
        </p:txBody>
      </p:sp>
    </p:spTree>
    <p:extLst>
      <p:ext uri="{BB962C8B-B14F-4D97-AF65-F5344CB8AC3E}">
        <p14:creationId xmlns:p14="http://schemas.microsoft.com/office/powerpoint/2010/main" val="9925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568951" cy="4392488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 smtClean="0"/>
              <a:t>Další přílohy stanovené MAS </a:t>
            </a:r>
          </a:p>
          <a:p>
            <a:r>
              <a:rPr lang="cs-CZ" dirty="0" smtClean="0"/>
              <a:t>V případě financování z cizích zdrojů (úvěr) – SZIF požaduje doložení úvěrové smlouvy a doklad o úhradě, pokud je placeno napřímo úvěrovou společností </a:t>
            </a:r>
            <a:r>
              <a:rPr lang="cs-CZ" dirty="0" smtClean="0">
                <a:solidFill>
                  <a:srgbClr val="FF0000"/>
                </a:solidFill>
              </a:rPr>
              <a:t>(!!! Pozor na způsob zajištění úvěru – na majetek pořízený z dotace nelze</a:t>
            </a:r>
            <a:r>
              <a:rPr lang="cs-CZ" dirty="0" smtClean="0"/>
              <a:t> </a:t>
            </a:r>
            <a:r>
              <a:rPr lang="cs-CZ" dirty="0">
                <a:solidFill>
                  <a:srgbClr val="FF0000"/>
                </a:solidFill>
              </a:rPr>
              <a:t>zřizovat další zástavní </a:t>
            </a:r>
            <a:r>
              <a:rPr lang="cs-CZ" dirty="0" smtClean="0">
                <a:solidFill>
                  <a:srgbClr val="FF0000"/>
                </a:solidFill>
              </a:rPr>
              <a:t>právo</a:t>
            </a:r>
            <a:r>
              <a:rPr lang="cs-CZ" dirty="0" smtClean="0"/>
              <a:t> - netýká </a:t>
            </a:r>
            <a:r>
              <a:rPr lang="cs-CZ" dirty="0"/>
              <a:t>se zástavního práva nutného pro realizaci žádosti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Žádost o platbu </a:t>
            </a:r>
            <a:r>
              <a:rPr lang="cs-CZ" dirty="0" smtClean="0"/>
              <a:t>– generuje se z PF žadatele – na MAS se dokládá nejpozději 14 dní před termínem registrace na SZIF ke kontrole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Podklady k proplacení </a:t>
            </a:r>
            <a:r>
              <a:rPr lang="cs-CZ" dirty="0" smtClean="0"/>
              <a:t>dotace</a:t>
            </a:r>
            <a:br>
              <a:rPr lang="cs-CZ" dirty="0" smtClean="0"/>
            </a:br>
            <a:r>
              <a:rPr lang="cs-CZ" sz="2400" i="1" dirty="0" smtClean="0"/>
              <a:t>ostatní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5763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5" cy="3960440"/>
          </a:xfrm>
        </p:spPr>
        <p:txBody>
          <a:bodyPr>
            <a:normAutofit/>
          </a:bodyPr>
          <a:lstStyle/>
          <a:p>
            <a:r>
              <a:rPr lang="cs-CZ" dirty="0" smtClean="0"/>
              <a:t>Kontrola doložených podkladů k </a:t>
            </a:r>
            <a:r>
              <a:rPr lang="cs-CZ" dirty="0" err="1" smtClean="0"/>
              <a:t>ŽoP</a:t>
            </a:r>
            <a:endParaRPr lang="cs-CZ" dirty="0" smtClean="0"/>
          </a:p>
          <a:p>
            <a:r>
              <a:rPr lang="cs-CZ" dirty="0" smtClean="0"/>
              <a:t>V případě nedostatků výzva k nápravě (</a:t>
            </a:r>
            <a:r>
              <a:rPr lang="cs-CZ" dirty="0" err="1" smtClean="0"/>
              <a:t>chybník</a:t>
            </a:r>
            <a:r>
              <a:rPr lang="cs-CZ" dirty="0" smtClean="0"/>
              <a:t> k </a:t>
            </a:r>
            <a:r>
              <a:rPr lang="cs-CZ" dirty="0" err="1" smtClean="0"/>
              <a:t>ŽoP</a:t>
            </a:r>
            <a:r>
              <a:rPr lang="cs-CZ" dirty="0" smtClean="0"/>
              <a:t>)</a:t>
            </a:r>
          </a:p>
          <a:p>
            <a:r>
              <a:rPr lang="cs-CZ" dirty="0" smtClean="0"/>
              <a:t>Fyzická kontrola pracovníků SZIF v místě realizace</a:t>
            </a:r>
          </a:p>
          <a:p>
            <a:pPr>
              <a:buFontTx/>
              <a:buChar char="-"/>
            </a:pPr>
            <a:r>
              <a:rPr lang="cs-CZ" dirty="0" smtClean="0"/>
              <a:t>Kontrola podkladů k </a:t>
            </a:r>
            <a:r>
              <a:rPr lang="cs-CZ" dirty="0" err="1" smtClean="0"/>
              <a:t>ŽoP</a:t>
            </a:r>
            <a:r>
              <a:rPr lang="cs-CZ" dirty="0" smtClean="0"/>
              <a:t> a dalších náležitostí</a:t>
            </a:r>
          </a:p>
          <a:p>
            <a:pPr>
              <a:buFontTx/>
              <a:buChar char="-"/>
            </a:pPr>
            <a:r>
              <a:rPr lang="cs-CZ" dirty="0" smtClean="0"/>
              <a:t>Kontrola majetku pořízeného z dotace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 smtClean="0"/>
              <a:t>Schválení proplacení dotace cca 3 měsíce po podání </a:t>
            </a:r>
            <a:r>
              <a:rPr lang="cs-CZ" b="1" dirty="0" err="1" smtClean="0"/>
              <a:t>ŽoP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Kontrola </a:t>
            </a:r>
            <a:r>
              <a:rPr lang="cs-CZ" dirty="0" err="1" smtClean="0"/>
              <a:t>ŽoP</a:t>
            </a:r>
            <a:r>
              <a:rPr lang="cs-CZ" dirty="0" smtClean="0"/>
              <a:t> ze strany SZIF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647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420888"/>
            <a:ext cx="8568951" cy="4176464"/>
          </a:xfrm>
        </p:spPr>
        <p:txBody>
          <a:bodyPr>
            <a:normAutofit/>
          </a:bodyPr>
          <a:lstStyle/>
          <a:p>
            <a:r>
              <a:rPr lang="cs-CZ" dirty="0" smtClean="0"/>
              <a:t>Změny se souhlasem SZIF - před provedením – např. změna místa realizace </a:t>
            </a:r>
          </a:p>
          <a:p>
            <a:r>
              <a:rPr lang="cs-CZ" dirty="0" smtClean="0"/>
              <a:t>Změny po provedení podléhající schválení SZIF – oznámení po provedení – např. technické řešení</a:t>
            </a:r>
          </a:p>
          <a:p>
            <a:r>
              <a:rPr lang="cs-CZ" dirty="0" smtClean="0"/>
              <a:t>Drobné změny - technické řešení (v </a:t>
            </a:r>
            <a:r>
              <a:rPr lang="cs-CZ" dirty="0" err="1" smtClean="0"/>
              <a:t>ŽoD</a:t>
            </a:r>
            <a:r>
              <a:rPr lang="cs-CZ" dirty="0" smtClean="0"/>
              <a:t> uvedeno cca ... ), přesuny v rozpočtu – není třeba hlásit</a:t>
            </a:r>
          </a:p>
          <a:p>
            <a:r>
              <a:rPr lang="cs-CZ" dirty="0" smtClean="0"/>
              <a:t>Doporučujeme konzultovat vždy s MAS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Změnové hlášení – generuje a podává se v PF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Změny v projektu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42237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276872"/>
            <a:ext cx="8568951" cy="4176464"/>
          </a:xfrm>
        </p:spPr>
        <p:txBody>
          <a:bodyPr>
            <a:normAutofit/>
          </a:bodyPr>
          <a:lstStyle/>
          <a:p>
            <a:r>
              <a:rPr lang="cs-CZ" dirty="0" smtClean="0"/>
              <a:t>Pracovní místo musí mít přímou vazbu na realizaci projektů (nejdřív nákup stroje – potom uzavřená pracovní smlouva)</a:t>
            </a:r>
          </a:p>
          <a:p>
            <a:r>
              <a:rPr lang="cs-CZ" dirty="0" smtClean="0"/>
              <a:t>Udržitelnost pracovního místa – </a:t>
            </a:r>
            <a:r>
              <a:rPr lang="cs-CZ" b="1" dirty="0"/>
              <a:t>3 </a:t>
            </a:r>
            <a:r>
              <a:rPr lang="cs-CZ" b="1" dirty="0" smtClean="0"/>
              <a:t>roky </a:t>
            </a:r>
            <a:r>
              <a:rPr lang="cs-CZ" dirty="0" smtClean="0"/>
              <a:t>- mikro a malé podniky (nemusí být stejné jméno pracovníka)</a:t>
            </a:r>
          </a:p>
          <a:p>
            <a:r>
              <a:rPr lang="cs-CZ" dirty="0" smtClean="0"/>
              <a:t>Přerušení (pokud nenavazuje jeden pracovník na dalšího) – je možné, nutno řešit se </a:t>
            </a:r>
            <a:r>
              <a:rPr lang="cs-CZ" dirty="0" err="1" smtClean="0"/>
              <a:t>SZIFem</a:t>
            </a:r>
            <a:r>
              <a:rPr lang="cs-CZ" dirty="0" smtClean="0"/>
              <a:t> - prodloužení udržitelnosti dodatkem k dohodě </a:t>
            </a:r>
          </a:p>
          <a:p>
            <a:r>
              <a:rPr lang="cs-CZ" dirty="0"/>
              <a:t>Kontrola SZIF v době udržitelnosti – dokládá se pracovní smlouva, odvody na </a:t>
            </a:r>
            <a:r>
              <a:rPr lang="cs-CZ" dirty="0" err="1"/>
              <a:t>soc.pojištění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Pracovní místo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381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3" y="2420888"/>
            <a:ext cx="3816424" cy="396044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Povinná u projektů s podporou 50.000 Euro a vyšší (cca 1.250.000,- Kč)</a:t>
            </a:r>
          </a:p>
          <a:p>
            <a:r>
              <a:rPr lang="cs-CZ" dirty="0" smtClean="0"/>
              <a:t>Formát A3 – umístěný </a:t>
            </a:r>
            <a:r>
              <a:rPr lang="cs-CZ" dirty="0" smtClean="0"/>
              <a:t>na veřejně přístupném místě</a:t>
            </a:r>
            <a:endParaRPr lang="cs-CZ" dirty="0" smtClean="0"/>
          </a:p>
          <a:p>
            <a:r>
              <a:rPr lang="cs-CZ" dirty="0" smtClean="0"/>
              <a:t>Generuje se na </a:t>
            </a:r>
            <a:r>
              <a:rPr lang="cs-CZ" dirty="0"/>
              <a:t>webu </a:t>
            </a:r>
            <a:r>
              <a:rPr lang="cs-CZ" dirty="0" smtClean="0"/>
              <a:t>MMR: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publicita.dotaceeu.cz/gen/krok1</a:t>
            </a:r>
            <a:r>
              <a:rPr lang="cs-CZ" dirty="0" smtClean="0"/>
              <a:t> </a:t>
            </a:r>
          </a:p>
          <a:p>
            <a:r>
              <a:rPr lang="cs-CZ" dirty="0" smtClean="0"/>
              <a:t>Můžete umístit i nepovinně, budeme rádi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Publicita</a:t>
            </a:r>
            <a:endParaRPr lang="cs-CZ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752528" cy="336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7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420888"/>
            <a:ext cx="8712968" cy="3960440"/>
          </a:xfrm>
        </p:spPr>
        <p:txBody>
          <a:bodyPr>
            <a:normAutofit/>
          </a:bodyPr>
          <a:lstStyle/>
          <a:p>
            <a:r>
              <a:rPr lang="cs-CZ" dirty="0" smtClean="0"/>
              <a:t>Udržitelnost projektu – 5 let od data převedení dotace na účet žadatele</a:t>
            </a:r>
          </a:p>
          <a:p>
            <a:r>
              <a:rPr lang="cs-CZ" dirty="0" smtClean="0"/>
              <a:t>Pravidelné monitorovací zprávy v době udržitelnosti (od ukončení realizace vždy k 31.7. za předcházející rok)</a:t>
            </a:r>
          </a:p>
          <a:p>
            <a:r>
              <a:rPr lang="cs-CZ" dirty="0" smtClean="0"/>
              <a:t>Kontroly SZIF (ex-post = po realizaci)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Udržitelnost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9691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6085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600" b="1" dirty="0" smtClean="0">
                <a:solidFill>
                  <a:schemeClr val="tx1"/>
                </a:solidFill>
              </a:rPr>
              <a:t>Ing. Renata Baslerová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tx1"/>
                </a:solidFill>
              </a:rPr>
              <a:t>Tel: 725 940 339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chemeClr val="tx1"/>
                </a:solidFill>
              </a:rPr>
              <a:t>e</a:t>
            </a:r>
            <a:r>
              <a:rPr lang="cs-CZ" sz="3600" b="1" dirty="0" smtClean="0">
                <a:solidFill>
                  <a:schemeClr val="tx1"/>
                </a:solidFill>
              </a:rPr>
              <a:t>-mail</a:t>
            </a:r>
            <a:r>
              <a:rPr lang="cs-CZ" sz="3600" b="1" dirty="0">
                <a:solidFill>
                  <a:schemeClr val="tx1"/>
                </a:solidFill>
              </a:rPr>
              <a:t>: baslerova@hornipomoravi.eu</a:t>
            </a:r>
          </a:p>
          <a:p>
            <a:pPr marL="0" indent="0" algn="ctr">
              <a:buNone/>
            </a:pPr>
            <a:endParaRPr lang="cs-CZ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tx1"/>
                </a:solidFill>
              </a:rPr>
              <a:t>MAS Horní Pomoraví o.p.s.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tx1"/>
                </a:solidFill>
              </a:rPr>
              <a:t>Hlavní 137, 788 33 Hanušovice</a:t>
            </a:r>
          </a:p>
          <a:p>
            <a:pPr marL="0" indent="0" algn="ctr">
              <a:buNone/>
            </a:pPr>
            <a:endParaRPr lang="cs-CZ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tx1"/>
                </a:solidFill>
                <a:hlinkClick r:id="rId2"/>
              </a:rPr>
              <a:t>www.hornipomoravi.eu/dotace</a:t>
            </a:r>
            <a:endParaRPr lang="cs-CZ" sz="3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Informace, kontakty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4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000" b="1" i="1" dirty="0" smtClean="0"/>
              <a:t>!!! </a:t>
            </a:r>
          </a:p>
          <a:p>
            <a:pPr marL="0" indent="0" algn="ctr">
              <a:buNone/>
            </a:pPr>
            <a:r>
              <a:rPr lang="cs-CZ" sz="3000" b="1" i="1" dirty="0" smtClean="0"/>
              <a:t>Komunikace SZIF pouze prostřednictvím Portálu farmáře</a:t>
            </a:r>
          </a:p>
          <a:p>
            <a:pPr marL="0" indent="0">
              <a:buNone/>
            </a:pPr>
            <a:r>
              <a:rPr lang="cs-CZ" i="1" dirty="0" smtClean="0"/>
              <a:t>!!!!   Nezbytné – nastavit </a:t>
            </a:r>
          </a:p>
          <a:p>
            <a:pPr marL="0" indent="0">
              <a:buNone/>
            </a:pPr>
            <a:r>
              <a:rPr lang="cs-CZ" i="1" dirty="0" smtClean="0"/>
              <a:t>e-mail pro komunikaci </a:t>
            </a:r>
          </a:p>
          <a:p>
            <a:pPr marL="0" indent="0">
              <a:buNone/>
            </a:pPr>
            <a:r>
              <a:rPr lang="cs-CZ" i="1" dirty="0" smtClean="0"/>
              <a:t>se SZIF na PF – doručování </a:t>
            </a:r>
          </a:p>
          <a:p>
            <a:pPr marL="0" indent="0">
              <a:buNone/>
            </a:pPr>
            <a:r>
              <a:rPr lang="cs-CZ" i="1" dirty="0" smtClean="0"/>
              <a:t>informací z PF, zkontrolovat</a:t>
            </a:r>
          </a:p>
          <a:p>
            <a:pPr marL="0" indent="0">
              <a:buNone/>
            </a:pPr>
            <a:r>
              <a:rPr lang="cs-CZ" i="1" dirty="0" smtClean="0"/>
              <a:t>obsah zprávy</a:t>
            </a:r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Komunikace SZIF – Portál farmáře</a:t>
            </a:r>
            <a:endParaRPr lang="cs-CZ" sz="33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38126" t="4199" r="429" b="7634"/>
          <a:stretch/>
        </p:blipFill>
        <p:spPr bwMode="auto">
          <a:xfrm>
            <a:off x="3923928" y="3212976"/>
            <a:ext cx="4984722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7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Lhůty administrace</a:t>
            </a:r>
            <a:endParaRPr lang="cs-CZ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83386"/>
              </p:ext>
            </p:extLst>
          </p:nvPr>
        </p:nvGraphicFramePr>
        <p:xfrm>
          <a:off x="179512" y="1556792"/>
          <a:ext cx="8712969" cy="4689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55860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Projekty bez VŘ (marketingový průzkum)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Projekty s  VŘ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7756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Doložení příloh k VŘ (PF)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X</a:t>
                      </a:r>
                    </a:p>
                    <a:p>
                      <a:pPr algn="ctr"/>
                      <a:r>
                        <a:rPr lang="cs-CZ" sz="1600" i="1" dirty="0" smtClean="0"/>
                        <a:t>dokládá se k </a:t>
                      </a:r>
                      <a:r>
                        <a:rPr lang="cs-CZ" sz="1600" i="1" dirty="0" err="1" smtClean="0"/>
                        <a:t>ŽoP</a:t>
                      </a:r>
                      <a:r>
                        <a:rPr lang="cs-CZ" sz="1600" i="1" dirty="0" smtClean="0"/>
                        <a:t> po realizaci</a:t>
                      </a:r>
                      <a:endParaRPr lang="cs-CZ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2.7. na MAS</a:t>
                      </a:r>
                    </a:p>
                    <a:p>
                      <a:pPr algn="ctr"/>
                      <a:r>
                        <a:rPr lang="cs-CZ" sz="2200" dirty="0" smtClean="0"/>
                        <a:t>9.7. na SZIF</a:t>
                      </a:r>
                      <a:endParaRPr lang="cs-CZ" sz="2200" dirty="0"/>
                    </a:p>
                  </a:txBody>
                  <a:tcPr anchor="ctr"/>
                </a:tc>
              </a:tr>
              <a:tr h="977563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Admin</a:t>
                      </a:r>
                      <a:r>
                        <a:rPr lang="cs-CZ" b="1" dirty="0" smtClean="0"/>
                        <a:t>. kontrola SZIF,</a:t>
                      </a:r>
                      <a:r>
                        <a:rPr lang="cs-CZ" b="1" baseline="0" dirty="0" smtClean="0"/>
                        <a:t> rozeslání </a:t>
                      </a:r>
                      <a:r>
                        <a:rPr lang="cs-CZ" b="1" dirty="0" err="1" smtClean="0"/>
                        <a:t>chybníků</a:t>
                      </a:r>
                      <a:r>
                        <a:rPr lang="cs-CZ" b="1" dirty="0" smtClean="0"/>
                        <a:t> (PF)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předpoklad červenec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předpoklad září</a:t>
                      </a:r>
                      <a:endParaRPr lang="cs-CZ" sz="2200" dirty="0"/>
                    </a:p>
                  </a:txBody>
                  <a:tcPr anchor="ctr"/>
                </a:tc>
              </a:tr>
              <a:tr h="97756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Vypořádání</a:t>
                      </a:r>
                      <a:r>
                        <a:rPr lang="cs-CZ" b="1" baseline="0" dirty="0" smtClean="0"/>
                        <a:t> připomínek </a:t>
                      </a:r>
                      <a:endParaRPr lang="cs-CZ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21 dní – prostřednictvím PF</a:t>
                      </a:r>
                      <a:endParaRPr lang="cs-CZ" sz="2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55860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Schválení projektů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září - říjen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listopad - prosinec</a:t>
                      </a:r>
                      <a:endParaRPr lang="cs-CZ" sz="2200" dirty="0"/>
                    </a:p>
                  </a:txBody>
                  <a:tcPr anchor="ctr"/>
                </a:tc>
              </a:tr>
              <a:tr h="55860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Podpisy</a:t>
                      </a:r>
                      <a:r>
                        <a:rPr lang="cs-CZ" b="1" baseline="0" dirty="0" smtClean="0"/>
                        <a:t> dohod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říjen</a:t>
                      </a:r>
                      <a:endParaRPr lang="cs-CZ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prosinec</a:t>
                      </a:r>
                      <a:endParaRPr lang="cs-CZ" sz="2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3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60851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Cenový marketing musí být realizovaný před podepsáním smlouvy / objednávky a fakturací!, dokládá se k vyúčtování dotace (písemné nabídky, e-maily, nabídky z webu atp. – nelze akceptovat telefonickou poptávku)</a:t>
            </a:r>
          </a:p>
          <a:p>
            <a:pPr>
              <a:buFontTx/>
              <a:buChar char="-"/>
            </a:pPr>
            <a:r>
              <a:rPr lang="cs-CZ" dirty="0" smtClean="0"/>
              <a:t>Min. 3 nabídky k posouzení (pokud nelze zajistit, je nutné řešit průzkumem z Elektronického tržiště – pak stačí 1 nabídka), nelze dodatečně změnit MP na VŘ</a:t>
            </a:r>
          </a:p>
          <a:p>
            <a:pPr>
              <a:buFontTx/>
              <a:buChar char="-"/>
            </a:pPr>
            <a:r>
              <a:rPr lang="cs-CZ" dirty="0" smtClean="0"/>
              <a:t>U marketingu je vždy rozhodující nejnižší cena, nelze akceptovat jiné kritérium</a:t>
            </a:r>
          </a:p>
          <a:p>
            <a:pPr>
              <a:buFontTx/>
              <a:buChar char="-"/>
            </a:pPr>
            <a:r>
              <a:rPr lang="cs-CZ" dirty="0" smtClean="0"/>
              <a:t>Písemná objednávka / smlouva (lze akceptovat i elektronická objednávka – např. e-</a:t>
            </a:r>
            <a:r>
              <a:rPr lang="cs-CZ" dirty="0" err="1" smtClean="0"/>
              <a:t>shop</a:t>
            </a:r>
            <a:r>
              <a:rPr lang="cs-CZ" dirty="0" smtClean="0"/>
              <a:t>)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 smtClean="0"/>
              <a:t>nákup do  20 </a:t>
            </a:r>
            <a:r>
              <a:rPr lang="cs-CZ" b="1" dirty="0"/>
              <a:t>000 Kč (bez </a:t>
            </a:r>
            <a:r>
              <a:rPr lang="cs-CZ" b="1" dirty="0" smtClean="0"/>
              <a:t>DPH)</a:t>
            </a:r>
            <a:r>
              <a:rPr lang="cs-CZ" dirty="0"/>
              <a:t> </a:t>
            </a:r>
            <a:r>
              <a:rPr lang="cs-CZ" dirty="0" smtClean="0"/>
              <a:t>- možno </a:t>
            </a:r>
            <a:r>
              <a:rPr lang="cs-CZ" dirty="0"/>
              <a:t>zadat zakázku </a:t>
            </a:r>
            <a:r>
              <a:rPr lang="cs-CZ" dirty="0" smtClean="0"/>
              <a:t>přímo </a:t>
            </a:r>
            <a:r>
              <a:rPr lang="cs-CZ" dirty="0"/>
              <a:t>s jedním </a:t>
            </a:r>
            <a:r>
              <a:rPr lang="cs-CZ" dirty="0" smtClean="0"/>
              <a:t>dodavatelem (bez marketingu) – max. do </a:t>
            </a:r>
            <a:r>
              <a:rPr lang="cs-CZ" dirty="0"/>
              <a:t>výše </a:t>
            </a:r>
            <a:r>
              <a:rPr lang="cs-CZ" dirty="0" smtClean="0"/>
              <a:t>100.000 </a:t>
            </a:r>
            <a:r>
              <a:rPr lang="cs-CZ" dirty="0"/>
              <a:t>Kč bez DPH </a:t>
            </a:r>
            <a:r>
              <a:rPr lang="cs-CZ" dirty="0" smtClean="0"/>
              <a:t>v součtu samostatných </a:t>
            </a:r>
            <a:r>
              <a:rPr lang="cs-CZ" dirty="0"/>
              <a:t>zakázek na </a:t>
            </a:r>
            <a:r>
              <a:rPr lang="cs-CZ" dirty="0" smtClean="0"/>
              <a:t>projekt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Vzor:  přehled nabídek, vzor objednávky </a:t>
            </a:r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Cenový marketing</a:t>
            </a:r>
            <a:br>
              <a:rPr lang="cs-CZ" dirty="0" smtClean="0"/>
            </a:br>
            <a:r>
              <a:rPr lang="cs-CZ" sz="3300" dirty="0" smtClean="0"/>
              <a:t>do 400 resp. 500 tis. Kč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33193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44824"/>
            <a:ext cx="8568951" cy="46085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Nutné řídit se </a:t>
            </a:r>
            <a:r>
              <a:rPr lang="cs-CZ" dirty="0" err="1" smtClean="0">
                <a:solidFill>
                  <a:schemeClr val="tx1"/>
                </a:solidFill>
              </a:rPr>
              <a:t>aktual</a:t>
            </a:r>
            <a:r>
              <a:rPr lang="cs-CZ" dirty="0" smtClean="0">
                <a:solidFill>
                  <a:schemeClr val="tx1"/>
                </a:solidFill>
              </a:rPr>
              <a:t>. příručkou pro zadávání veřejných zakázek: </a:t>
            </a:r>
            <a:r>
              <a:rPr lang="cs-CZ" b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cs-CZ" b="1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b="1" dirty="0" smtClean="0">
                <a:solidFill>
                  <a:schemeClr val="tx1"/>
                </a:solidFill>
                <a:hlinkClick r:id="rId2"/>
              </a:rPr>
              <a:t>www.szif.cz/cs/prv2014-verejne-zakazky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Vzory </a:t>
            </a:r>
            <a:r>
              <a:rPr lang="cs-CZ" i="1" dirty="0" smtClean="0"/>
              <a:t>dokumentů – výzva, zadávací dokumentace vč. příloh, protokol o otevírání a hodnocení, oznámení o výběru</a:t>
            </a:r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Výběrové řízení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102473"/>
              </p:ext>
            </p:extLst>
          </p:nvPr>
        </p:nvGraphicFramePr>
        <p:xfrm>
          <a:off x="539552" y="2708920"/>
          <a:ext cx="8208912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168352"/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VŘ mimo režim zákona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zakázky malé hodnoty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zakázky vyšší hodnoty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částka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2 mil. Kč u dodávek</a:t>
                      </a:r>
                    </a:p>
                    <a:p>
                      <a:pPr algn="ctr"/>
                      <a:r>
                        <a:rPr lang="cs-CZ" dirty="0" smtClean="0"/>
                        <a:t>do 6 mil. u staveb. prací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 mil. Kč a více u dodávek</a:t>
                      </a:r>
                    </a:p>
                    <a:p>
                      <a:pPr algn="ctr"/>
                      <a:r>
                        <a:rPr lang="cs-CZ" dirty="0" smtClean="0"/>
                        <a:t>6 mil. Kč a více u staveb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výzva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uzavřená / otevřená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otevřená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nabídky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musí být doloženy min. 3 nabídky / stačí 1 nabídka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stačí obdržet 1 nabídku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lhůta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min. 10 dní na </a:t>
                      </a:r>
                      <a:r>
                        <a:rPr lang="cs-CZ" dirty="0" smtClean="0"/>
                        <a:t>zpracování nabídky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min. 15 dní na </a:t>
                      </a:r>
                      <a:r>
                        <a:rPr lang="cs-CZ" dirty="0" smtClean="0"/>
                        <a:t>zpracování nabídky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5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348880"/>
            <a:ext cx="8712967" cy="424847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Výzva</a:t>
            </a:r>
          </a:p>
          <a:p>
            <a:r>
              <a:rPr lang="cs-CZ" dirty="0" smtClean="0"/>
              <a:t>Zadávací dokumentace vč. příloh</a:t>
            </a:r>
          </a:p>
          <a:p>
            <a:r>
              <a:rPr lang="cs-CZ" dirty="0" smtClean="0"/>
              <a:t>Doklad o odeslání / osobním předání výzvy a ZD</a:t>
            </a:r>
          </a:p>
          <a:p>
            <a:r>
              <a:rPr lang="cs-CZ" dirty="0" smtClean="0"/>
              <a:t>Nabídky uchazečů (včetně obálek – musí být zřejmé, kdy byla nabídka doručena)</a:t>
            </a:r>
          </a:p>
          <a:p>
            <a:r>
              <a:rPr lang="cs-CZ" dirty="0" smtClean="0"/>
              <a:t>Protokol o otevírání a hodnocení nabídek</a:t>
            </a:r>
          </a:p>
          <a:p>
            <a:r>
              <a:rPr lang="cs-CZ" dirty="0" smtClean="0"/>
              <a:t>Čestné prohlášení o neexistenci střetu zájmů</a:t>
            </a:r>
          </a:p>
          <a:p>
            <a:r>
              <a:rPr lang="cs-CZ" dirty="0" smtClean="0"/>
              <a:t>Oznámení o výběru</a:t>
            </a:r>
          </a:p>
          <a:p>
            <a:r>
              <a:rPr lang="cs-CZ" dirty="0" smtClean="0"/>
              <a:t>Doklad o odeslání / osobním předání oznámení o výběru</a:t>
            </a:r>
          </a:p>
          <a:p>
            <a:r>
              <a:rPr lang="cs-CZ" dirty="0" smtClean="0"/>
              <a:t>Smlouva s vítězným dodavatelem</a:t>
            </a:r>
          </a:p>
          <a:p>
            <a:pPr marL="0" indent="0">
              <a:buNone/>
            </a:pPr>
            <a:r>
              <a:rPr lang="cs-CZ" dirty="0" smtClean="0"/>
              <a:t>    (ve smlouvě uvedena věta: Fakturace bude probíhat v souladu s pravidly Programu rozvoje venkova)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Výběrové </a:t>
            </a:r>
            <a:r>
              <a:rPr lang="cs-CZ" dirty="0" smtClean="0"/>
              <a:t>řízení</a:t>
            </a:r>
            <a:br>
              <a:rPr lang="cs-CZ" dirty="0" smtClean="0"/>
            </a:br>
            <a:r>
              <a:rPr lang="cs-CZ" sz="3300" i="1" dirty="0" smtClean="0"/>
              <a:t>dokládané dokumenty</a:t>
            </a:r>
            <a:endParaRPr lang="cs-CZ" sz="3300" i="1" dirty="0"/>
          </a:p>
        </p:txBody>
      </p:sp>
    </p:spTree>
    <p:extLst>
      <p:ext uri="{BB962C8B-B14F-4D97-AF65-F5344CB8AC3E}">
        <p14:creationId xmlns:p14="http://schemas.microsoft.com/office/powerpoint/2010/main" val="9925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1" cy="3960440"/>
          </a:xfrm>
        </p:spPr>
        <p:txBody>
          <a:bodyPr>
            <a:normAutofit/>
          </a:bodyPr>
          <a:lstStyle/>
          <a:p>
            <a:r>
              <a:rPr lang="cs-CZ" dirty="0"/>
              <a:t>Platby v hotovosti – limit na projekt v částce max. 100.000,- Kč</a:t>
            </a:r>
          </a:p>
          <a:p>
            <a:r>
              <a:rPr lang="cs-CZ" dirty="0" smtClean="0"/>
              <a:t>Lze pořídit pouze nové, nepoužité stroje (i předváděcí vyrobené max. 3 roky před podáním </a:t>
            </a:r>
            <a:r>
              <a:rPr lang="cs-CZ" dirty="0" err="1" smtClean="0"/>
              <a:t>ŽoD</a:t>
            </a:r>
            <a:r>
              <a:rPr lang="cs-CZ" dirty="0" smtClean="0"/>
              <a:t> – 1.majitel v TP)</a:t>
            </a:r>
          </a:p>
          <a:p>
            <a:r>
              <a:rPr lang="cs-CZ" dirty="0" smtClean="0"/>
              <a:t>Nákup vozidla – pouze kategorie N1 (nezemědělští podnikatelé) – musí být takto uvedeno v TP!!!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Povinnost uchovávat veškerou dokumentaci nejméně 10 let od proplacení!!!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podmínky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5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276872"/>
            <a:ext cx="8784975" cy="410445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Oprávnění </a:t>
            </a:r>
            <a:r>
              <a:rPr lang="cs-CZ" dirty="0"/>
              <a:t>k provozování činnosti, která je předmětem projektu </a:t>
            </a:r>
            <a:r>
              <a:rPr lang="cs-CZ" dirty="0" smtClean="0"/>
              <a:t>(</a:t>
            </a:r>
            <a:r>
              <a:rPr lang="cs-CZ" dirty="0"/>
              <a:t>je-li oprávněním výpis z živnostenského či obchodního rejstříku, anebo evidence zemědělského podnikatele, oprávnění se nepředkládá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Doklad </a:t>
            </a:r>
            <a:r>
              <a:rPr lang="cs-CZ" dirty="0"/>
              <a:t>o vedení (popř. zřízení) bankovního účtu ve vlastnictví příjemce dotace, na který bude příjemci dotace poskytnuta dotace </a:t>
            </a:r>
            <a:r>
              <a:rPr lang="cs-CZ" dirty="0" smtClean="0"/>
              <a:t>(příp. další smlouva, pokud platba  proběhla z jiného účtu)</a:t>
            </a:r>
            <a:endParaRPr lang="cs-CZ" dirty="0"/>
          </a:p>
          <a:p>
            <a:r>
              <a:rPr lang="cs-CZ" dirty="0"/>
              <a:t>Účetní/daňové doklady související s realizací projektu (např. faktury, vč. </a:t>
            </a:r>
            <a:r>
              <a:rPr lang="cs-CZ" b="1" dirty="0"/>
              <a:t>výrobních čísel strojů</a:t>
            </a:r>
            <a:r>
              <a:rPr lang="cs-CZ" dirty="0"/>
              <a:t>, či technologií, paragony</a:t>
            </a:r>
            <a:r>
              <a:rPr lang="cs-CZ" dirty="0" smtClean="0"/>
              <a:t>) + „košilky“ (týká se účetnictví)</a:t>
            </a:r>
            <a:endParaRPr lang="cs-CZ" dirty="0"/>
          </a:p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cs-CZ" dirty="0" smtClean="0"/>
              <a:t>Podklady k proplacení dotace</a:t>
            </a:r>
            <a:br>
              <a:rPr lang="cs-CZ" dirty="0" smtClean="0"/>
            </a:br>
            <a:r>
              <a:rPr lang="cs-CZ" sz="2000" i="1" dirty="0" smtClean="0"/>
              <a:t>(obecný přehled, u jednotlivých </a:t>
            </a:r>
            <a:r>
              <a:rPr lang="cs-CZ" sz="2000" i="1" dirty="0" err="1" smtClean="0"/>
              <a:t>fichí</a:t>
            </a:r>
            <a:r>
              <a:rPr lang="cs-CZ" sz="2000" i="1" dirty="0" smtClean="0"/>
              <a:t> se může lišit)</a:t>
            </a:r>
            <a:br>
              <a:rPr lang="cs-CZ" sz="2000" i="1" dirty="0" smtClean="0"/>
            </a:br>
            <a:r>
              <a:rPr lang="cs-CZ" sz="2000" i="1" dirty="0" smtClean="0"/>
              <a:t>dokládají se kopie, pokud není stanoveno jinak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9925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204864"/>
            <a:ext cx="8568951" cy="4320480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sz="3100" dirty="0" smtClean="0"/>
              <a:t>Doklad </a:t>
            </a:r>
            <a:r>
              <a:rPr lang="cs-CZ" sz="3100" dirty="0"/>
              <a:t>o uhrazení závazku dodavateli (např. výpis z bankovního </a:t>
            </a:r>
            <a:r>
              <a:rPr lang="cs-CZ" sz="3100" dirty="0" smtClean="0"/>
              <a:t>účtu, </a:t>
            </a:r>
            <a:r>
              <a:rPr lang="cs-CZ" sz="3100" dirty="0"/>
              <a:t>pokladní doklad, na kterém oprávněná osoba potvrdí příjem hotovosti) </a:t>
            </a:r>
          </a:p>
          <a:p>
            <a:r>
              <a:rPr lang="cs-CZ" sz="3100" dirty="0" smtClean="0"/>
              <a:t>V </a:t>
            </a:r>
            <a:r>
              <a:rPr lang="cs-CZ" sz="3100" dirty="0"/>
              <a:t>případě nákupu strojů a technologií nad </a:t>
            </a:r>
            <a:r>
              <a:rPr lang="cs-CZ" sz="3100" dirty="0" smtClean="0"/>
              <a:t>100.000 </a:t>
            </a:r>
            <a:r>
              <a:rPr lang="cs-CZ" sz="3100" dirty="0"/>
              <a:t>Kč/kus nebo komplet bez DPH </a:t>
            </a:r>
            <a:r>
              <a:rPr lang="cs-CZ" sz="3100" dirty="0" smtClean="0"/>
              <a:t>- doklad </a:t>
            </a:r>
            <a:r>
              <a:rPr lang="cs-CZ" sz="3100" dirty="0"/>
              <a:t>o posouzení shody – ES prohlášení o </a:t>
            </a:r>
            <a:r>
              <a:rPr lang="cs-CZ" sz="3100" dirty="0" smtClean="0"/>
              <a:t>shodě, </a:t>
            </a:r>
            <a:r>
              <a:rPr lang="cs-CZ" sz="3100" dirty="0"/>
              <a:t>technický průkaz, respektive technické </a:t>
            </a:r>
            <a:r>
              <a:rPr lang="cs-CZ" sz="3100" dirty="0" smtClean="0"/>
              <a:t>osvědčení </a:t>
            </a:r>
          </a:p>
          <a:p>
            <a:r>
              <a:rPr lang="cs-CZ" sz="3100" dirty="0" smtClean="0"/>
              <a:t>V </a:t>
            </a:r>
            <a:r>
              <a:rPr lang="cs-CZ" sz="3100" dirty="0"/>
              <a:t>případě, že projekt/část projektu podléhá řízení stavebního </a:t>
            </a:r>
            <a:r>
              <a:rPr lang="cs-CZ" sz="3100" dirty="0" smtClean="0"/>
              <a:t>úřadu</a:t>
            </a:r>
            <a:r>
              <a:rPr lang="cs-CZ" sz="3100" dirty="0"/>
              <a:t> </a:t>
            </a:r>
            <a:r>
              <a:rPr lang="cs-CZ" sz="3100" dirty="0" smtClean="0"/>
              <a:t>- </a:t>
            </a:r>
            <a:r>
              <a:rPr lang="cs-CZ" sz="3100" dirty="0"/>
              <a:t>kolaudační souhlas nebo oznámení stavebnímu úřadu o užívání stavby nebo souhlas se změnou v užívání </a:t>
            </a:r>
            <a:r>
              <a:rPr lang="cs-CZ" sz="3100" dirty="0" smtClean="0"/>
              <a:t>stavby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Podklady k proplacení dotace</a:t>
            </a:r>
          </a:p>
        </p:txBody>
      </p:sp>
    </p:spTree>
    <p:extLst>
      <p:ext uri="{BB962C8B-B14F-4D97-AF65-F5344CB8AC3E}">
        <p14:creationId xmlns:p14="http://schemas.microsoft.com/office/powerpoint/2010/main" val="9925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1752</TotalTime>
  <Words>1304</Words>
  <Application>Microsoft Office PowerPoint</Application>
  <PresentationFormat>Předvádění na obrazovce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Vlnění</vt:lpstr>
      <vt:lpstr>ŠKOLENÍ PŘÍJEMCŮ  realizace projektů</vt:lpstr>
      <vt:lpstr>Komunikace SZIF – Portál farmáře</vt:lpstr>
      <vt:lpstr>Lhůty administrace</vt:lpstr>
      <vt:lpstr>Cenový marketing do 400 resp. 500 tis. Kč</vt:lpstr>
      <vt:lpstr>Výběrové řízení</vt:lpstr>
      <vt:lpstr>Výběrové řízení dokládané dokumenty</vt:lpstr>
      <vt:lpstr>Další podmínky</vt:lpstr>
      <vt:lpstr>Podklady k proplacení dotace (obecný přehled, u jednotlivých fichí se může lišit) dokládají se kopie, pokud není stanoveno jinak</vt:lpstr>
      <vt:lpstr>Podklady k proplacení dotace</vt:lpstr>
      <vt:lpstr>Podklady k proplacení dotace</vt:lpstr>
      <vt:lpstr>Podklady k proplacení dotace</vt:lpstr>
      <vt:lpstr>Podklady k proplacení dotace</vt:lpstr>
      <vt:lpstr>Podklady k proplacení dotace ostatní</vt:lpstr>
      <vt:lpstr>Kontrola ŽoP ze strany SZIF</vt:lpstr>
      <vt:lpstr>Změny v projektu</vt:lpstr>
      <vt:lpstr>Pracovní místo</vt:lpstr>
      <vt:lpstr>Publicita</vt:lpstr>
      <vt:lpstr>Udržitelnost</vt:lpstr>
      <vt:lpstr>Informace, kontakty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SCLLD MAS HORNÍ POMORAVÍ</dc:title>
  <dc:creator>Renata</dc:creator>
  <cp:lastModifiedBy>Renata</cp:lastModifiedBy>
  <cp:revision>61</cp:revision>
  <cp:lastPrinted>2018-05-03T11:59:06Z</cp:lastPrinted>
  <dcterms:created xsi:type="dcterms:W3CDTF">2017-03-08T07:20:26Z</dcterms:created>
  <dcterms:modified xsi:type="dcterms:W3CDTF">2019-04-15T07:18:48Z</dcterms:modified>
</cp:coreProperties>
</file>