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03" r:id="rId4"/>
    <p:sldId id="307" r:id="rId5"/>
    <p:sldId id="274" r:id="rId6"/>
    <p:sldId id="297" r:id="rId7"/>
    <p:sldId id="299" r:id="rId8"/>
    <p:sldId id="298" r:id="rId9"/>
    <p:sldId id="301" r:id="rId10"/>
    <p:sldId id="302" r:id="rId11"/>
    <p:sldId id="30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0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9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90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52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8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2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8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65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83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09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22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10000" t="2000" r="10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1136-0967-44D7-AE68-BB4FFE7CE01F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F6B1A-7C58-4335-B0DC-ECDFE4F833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80831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6000" b="1" dirty="0" smtClean="0"/>
              <a:t>Shromáždění partnerů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5400" dirty="0" smtClean="0"/>
              <a:t>26. 1. 2017, Hanušovice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422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OPZ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98707"/>
              </p:ext>
            </p:extLst>
          </p:nvPr>
        </p:nvGraphicFramePr>
        <p:xfrm>
          <a:off x="755577" y="1556792"/>
          <a:ext cx="7632849" cy="3911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810"/>
                <a:gridCol w="1840476"/>
                <a:gridCol w="1743609"/>
                <a:gridCol w="1723954"/>
              </a:tblGrid>
              <a:tr h="8261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Opatření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Celková</a:t>
                      </a:r>
                    </a:p>
                    <a:p>
                      <a:pPr algn="ctr"/>
                      <a:r>
                        <a:rPr lang="cs-CZ" sz="2000" dirty="0" smtClean="0"/>
                        <a:t>alokace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Finanční plán</a:t>
                      </a:r>
                    </a:p>
                    <a:p>
                      <a:pPr algn="ctr"/>
                      <a:r>
                        <a:rPr lang="cs-CZ" sz="2000" dirty="0" smtClean="0"/>
                        <a:t>2017 a 2018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Návrh alokace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dirty="0" smtClean="0"/>
                        <a:t>výzvy</a:t>
                      </a:r>
                      <a:endParaRPr lang="cs-CZ" sz="2000" dirty="0"/>
                    </a:p>
                  </a:txBody>
                  <a:tcPr anchor="ctr"/>
                </a:tc>
              </a:tr>
              <a:tr h="8428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 inkluze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5623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podnikání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 mil.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Prorodinná</a:t>
                      </a:r>
                      <a:r>
                        <a:rPr lang="cs-CZ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opatření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 mil. 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2,5</a:t>
                      </a:r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mil. Kč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 mil. Kč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1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postupy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177800" indent="-177800"/>
            <a:r>
              <a:rPr lang="cs-CZ" sz="2400" dirty="0" smtClean="0"/>
              <a:t>Interní dokument MAS stanovující způsob jednání orgánů MAS při hodnocení a výběru projektů </a:t>
            </a:r>
          </a:p>
          <a:p>
            <a:pPr marL="177800" indent="-177800"/>
            <a:r>
              <a:rPr lang="cs-CZ" sz="2400" dirty="0" smtClean="0"/>
              <a:t>Nezbytná podmínka pro schválení a vyhlášení výzev MAS</a:t>
            </a:r>
          </a:p>
          <a:p>
            <a:pPr marL="177800" indent="-177800"/>
            <a:r>
              <a:rPr lang="cs-CZ" sz="2400" dirty="0" smtClean="0"/>
              <a:t>Slouží k zajištění rovného, transparentního a nekorupčního prostředí při hodnocení a výběru projektů (navazuje na standardizaci MAS)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800" b="1" dirty="0"/>
              <a:t>Zásadní body interních postupů:</a:t>
            </a:r>
          </a:p>
          <a:p>
            <a:pPr>
              <a:buFontTx/>
              <a:buChar char="-"/>
            </a:pPr>
            <a:r>
              <a:rPr lang="cs-CZ" sz="2400" dirty="0"/>
              <a:t>vyhlášenou výzvu nelze příliš měnit </a:t>
            </a:r>
          </a:p>
          <a:p>
            <a:pPr>
              <a:buFontTx/>
              <a:buChar char="-"/>
            </a:pPr>
            <a:r>
              <a:rPr lang="cs-CZ" sz="2400" dirty="0"/>
              <a:t>kancelář MAS může provádět kontrolu formálních náležitostí a přijatelnosti, ale nesmí to dělat zaměstnanec konzultující projekty</a:t>
            </a:r>
          </a:p>
          <a:p>
            <a:pPr>
              <a:buFontTx/>
              <a:buChar char="-"/>
            </a:pPr>
            <a:r>
              <a:rPr lang="cs-CZ" sz="2400" dirty="0" smtClean="0"/>
              <a:t>členové </a:t>
            </a:r>
            <a:r>
              <a:rPr lang="cs-CZ" sz="2400" dirty="0"/>
              <a:t>výběrové komise a programového výboru nesmí být ve střetu zájmů a nesmí komunikovat s žadateli během procesu hodnocení </a:t>
            </a:r>
          </a:p>
          <a:p>
            <a:pPr>
              <a:buFontTx/>
              <a:buChar char="-"/>
            </a:pPr>
            <a:r>
              <a:rPr lang="cs-CZ" sz="2400" dirty="0"/>
              <a:t>žadatel se může odvolat ke kontrolnímu výboru k přezkumu rozhodnutí (zdržení výzvy až o 45 dní</a:t>
            </a:r>
            <a:r>
              <a:rPr lang="cs-CZ" sz="2400" dirty="0" smtClean="0"/>
              <a:t>)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12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80920" cy="5256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4800" b="1" dirty="0" smtClean="0"/>
              <a:t>Žádosti o partnerství:</a:t>
            </a:r>
            <a:br>
              <a:rPr lang="cs-CZ" sz="4800" b="1" dirty="0" smtClean="0"/>
            </a:br>
            <a:r>
              <a:rPr lang="cs-CZ" sz="3600" dirty="0" smtClean="0"/>
              <a:t>Tělocvičná jednota Sokol Zábřeh, </a:t>
            </a:r>
            <a:br>
              <a:rPr lang="cs-CZ" sz="3600" dirty="0" smtClean="0"/>
            </a:br>
            <a:r>
              <a:rPr lang="cs-CZ" sz="3600" dirty="0" smtClean="0"/>
              <a:t>IČ 13643258, Radim </a:t>
            </a:r>
            <a:r>
              <a:rPr lang="cs-CZ" sz="3600" dirty="0" err="1"/>
              <a:t>N</a:t>
            </a:r>
            <a:r>
              <a:rPr lang="cs-CZ" sz="3600" dirty="0" err="1" smtClean="0"/>
              <a:t>iedrle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1000" dirty="0"/>
              <a:t>.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Hnízdo, mateřské a rodinné centrum, </a:t>
            </a:r>
            <a:r>
              <a:rPr lang="cs-CZ" sz="3600" dirty="0" err="1" smtClean="0"/>
              <a:t>z.s</a:t>
            </a:r>
            <a:r>
              <a:rPr lang="cs-CZ" sz="3600" dirty="0" smtClean="0"/>
              <a:t>., IČ 67341632,  Irena Švédová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944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příprav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608512"/>
          </a:xfrm>
        </p:spPr>
        <p:txBody>
          <a:bodyPr>
            <a:normAutofit fontScale="25000" lnSpcReduction="20000"/>
          </a:bodyPr>
          <a:lstStyle/>
          <a:p>
            <a:r>
              <a:rPr lang="cs-CZ" sz="9600" b="1" dirty="0" smtClean="0"/>
              <a:t>12. ledna 2017 -</a:t>
            </a:r>
            <a:r>
              <a:rPr lang="cs-CZ" sz="9600" dirty="0" smtClean="0"/>
              <a:t> neformální schválení SCLLD</a:t>
            </a:r>
          </a:p>
          <a:p>
            <a:endParaRPr lang="cs-CZ" sz="5600" b="1" dirty="0" smtClean="0"/>
          </a:p>
          <a:p>
            <a:r>
              <a:rPr lang="cs-CZ" sz="9600" b="1" dirty="0" smtClean="0"/>
              <a:t>18. ledna 2017 - </a:t>
            </a:r>
            <a:r>
              <a:rPr lang="cs-CZ" sz="9600" dirty="0" smtClean="0"/>
              <a:t>návrh interních postupů IROP odeslán k připomínkování</a:t>
            </a:r>
          </a:p>
          <a:p>
            <a:endParaRPr lang="cs-CZ" sz="5600" b="1" dirty="0" smtClean="0"/>
          </a:p>
          <a:p>
            <a:r>
              <a:rPr lang="cs-CZ" sz="9600" b="1" dirty="0" smtClean="0"/>
              <a:t>19. – 25. ledna 2017 – </a:t>
            </a:r>
            <a:r>
              <a:rPr lang="cs-CZ" sz="9600" dirty="0" smtClean="0"/>
              <a:t>interní postupy PRV připomínkovány SZIF</a:t>
            </a:r>
          </a:p>
          <a:p>
            <a:pPr marL="0" indent="0">
              <a:buNone/>
            </a:pPr>
            <a:endParaRPr lang="cs-CZ" sz="5600" b="1" dirty="0" smtClean="0"/>
          </a:p>
          <a:p>
            <a:r>
              <a:rPr lang="cs-CZ" sz="9600" b="1" dirty="0" smtClean="0"/>
              <a:t>únor 2017 </a:t>
            </a:r>
            <a:r>
              <a:rPr lang="cs-CZ" sz="9600" b="1" dirty="0"/>
              <a:t>-</a:t>
            </a:r>
            <a:r>
              <a:rPr lang="cs-CZ" sz="9600" dirty="0" smtClean="0"/>
              <a:t> </a:t>
            </a:r>
            <a:r>
              <a:rPr lang="cs-CZ" sz="9600" b="1" dirty="0" smtClean="0">
                <a:solidFill>
                  <a:srgbClr val="FF0000"/>
                </a:solidFill>
              </a:rPr>
              <a:t>konzultace výzev IROP, PRV a OPZ s </a:t>
            </a:r>
            <a:r>
              <a:rPr lang="cs-CZ" sz="9600" b="1" dirty="0" err="1" smtClean="0">
                <a:solidFill>
                  <a:srgbClr val="FF0000"/>
                </a:solidFill>
              </a:rPr>
              <a:t>prog</a:t>
            </a:r>
            <a:r>
              <a:rPr lang="cs-CZ" sz="9600" b="1" dirty="0" smtClean="0">
                <a:solidFill>
                  <a:srgbClr val="FF0000"/>
                </a:solidFill>
              </a:rPr>
              <a:t>. výborem</a:t>
            </a:r>
          </a:p>
          <a:p>
            <a:r>
              <a:rPr lang="cs-CZ" sz="9600" b="1" dirty="0" smtClean="0"/>
              <a:t>únor </a:t>
            </a:r>
            <a:r>
              <a:rPr lang="cs-CZ" sz="9600" b="1" dirty="0"/>
              <a:t>2017 -</a:t>
            </a:r>
            <a:r>
              <a:rPr lang="cs-CZ" sz="9600" dirty="0"/>
              <a:t> příprava výzev IROP, PRV a OPZ</a:t>
            </a:r>
          </a:p>
          <a:p>
            <a:endParaRPr lang="cs-CZ" sz="5600" b="1" dirty="0"/>
          </a:p>
          <a:p>
            <a:r>
              <a:rPr lang="cs-CZ" sz="9600" b="1" dirty="0" smtClean="0"/>
              <a:t>únor/březen 2017 </a:t>
            </a:r>
            <a:r>
              <a:rPr lang="cs-CZ" sz="9600" dirty="0" smtClean="0"/>
              <a:t>- vydání právního aktu k SCLLD</a:t>
            </a:r>
          </a:p>
          <a:p>
            <a:endParaRPr lang="cs-CZ" sz="5600" b="1" dirty="0" smtClean="0"/>
          </a:p>
          <a:p>
            <a:r>
              <a:rPr lang="cs-CZ" sz="9600" b="1" dirty="0"/>
              <a:t>duben 2017 </a:t>
            </a:r>
            <a:r>
              <a:rPr lang="cs-CZ" sz="9600" dirty="0"/>
              <a:t>- </a:t>
            </a:r>
            <a:r>
              <a:rPr lang="cs-CZ" sz="9600" b="1" dirty="0">
                <a:solidFill>
                  <a:srgbClr val="FF0000"/>
                </a:solidFill>
              </a:rPr>
              <a:t>schválení </a:t>
            </a:r>
            <a:r>
              <a:rPr lang="cs-CZ" sz="9600" b="1" dirty="0" smtClean="0">
                <a:solidFill>
                  <a:srgbClr val="FF0000"/>
                </a:solidFill>
              </a:rPr>
              <a:t>výzev </a:t>
            </a:r>
            <a:r>
              <a:rPr lang="cs-CZ" sz="9600" b="1" dirty="0">
                <a:solidFill>
                  <a:srgbClr val="FF0000"/>
                </a:solidFill>
              </a:rPr>
              <a:t>programovým výborem MAS</a:t>
            </a:r>
          </a:p>
          <a:p>
            <a:r>
              <a:rPr lang="cs-CZ" sz="9600" b="1" dirty="0"/>
              <a:t>d</a:t>
            </a:r>
            <a:r>
              <a:rPr lang="cs-CZ" sz="9600" b="1" dirty="0" smtClean="0"/>
              <a:t>uben 2017 </a:t>
            </a:r>
            <a:r>
              <a:rPr lang="cs-CZ" sz="9600" dirty="0" smtClean="0"/>
              <a:t>- schválení výzev IROP, PRV a OPZ Řídícími orgány</a:t>
            </a:r>
          </a:p>
          <a:p>
            <a:pPr marL="0" indent="0">
              <a:buNone/>
            </a:pPr>
            <a:endParaRPr lang="cs-CZ" sz="5600" b="1" dirty="0" smtClean="0"/>
          </a:p>
          <a:p>
            <a:r>
              <a:rPr lang="cs-CZ" sz="9600" b="1" dirty="0"/>
              <a:t>d</a:t>
            </a:r>
            <a:r>
              <a:rPr lang="cs-CZ" sz="9600" b="1" dirty="0" smtClean="0"/>
              <a:t>uben/květen 2017- </a:t>
            </a:r>
            <a:r>
              <a:rPr lang="cs-CZ" sz="9600" dirty="0" smtClean="0"/>
              <a:t>možnost vyhlašování výzev MAS</a:t>
            </a:r>
          </a:p>
          <a:p>
            <a:endParaRPr lang="cs-CZ" sz="8000" b="1" dirty="0"/>
          </a:p>
          <a:p>
            <a:pPr marL="0" indent="0">
              <a:buNone/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720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výzev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184576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cs-CZ" sz="9600" b="1" dirty="0" smtClean="0"/>
              <a:t>duben </a:t>
            </a:r>
            <a:r>
              <a:rPr lang="cs-CZ" sz="9600" b="1" dirty="0"/>
              <a:t>2017 </a:t>
            </a:r>
            <a:r>
              <a:rPr lang="cs-CZ" sz="9600" dirty="0"/>
              <a:t>- schválení výzev IROP, PRV a OPZ Řídícími </a:t>
            </a:r>
            <a:r>
              <a:rPr lang="cs-CZ" sz="9600" dirty="0" smtClean="0"/>
              <a:t>orgány a</a:t>
            </a:r>
            <a:r>
              <a:rPr lang="cs-CZ" sz="9600" dirty="0" smtClean="0">
                <a:solidFill>
                  <a:srgbClr val="FF0000"/>
                </a:solidFill>
              </a:rPr>
              <a:t> programovým </a:t>
            </a:r>
            <a:r>
              <a:rPr lang="cs-CZ" sz="9600" dirty="0">
                <a:solidFill>
                  <a:srgbClr val="FF0000"/>
                </a:solidFill>
              </a:rPr>
              <a:t>výborem </a:t>
            </a:r>
            <a:r>
              <a:rPr lang="cs-CZ" sz="9600" dirty="0" smtClean="0">
                <a:solidFill>
                  <a:srgbClr val="FF0000"/>
                </a:solidFill>
              </a:rPr>
              <a:t>MAS</a:t>
            </a:r>
          </a:p>
          <a:p>
            <a:pPr>
              <a:spcAft>
                <a:spcPts val="600"/>
              </a:spcAft>
            </a:pPr>
            <a:r>
              <a:rPr lang="cs-CZ" sz="9600" b="1" dirty="0" smtClean="0"/>
              <a:t>květen 2017- </a:t>
            </a:r>
            <a:r>
              <a:rPr lang="cs-CZ" sz="9600" dirty="0" smtClean="0"/>
              <a:t>vyhlášení všech  MAS a semináře pro žadatele</a:t>
            </a:r>
          </a:p>
          <a:p>
            <a:pPr>
              <a:spcAft>
                <a:spcPts val="600"/>
              </a:spcAft>
            </a:pPr>
            <a:r>
              <a:rPr lang="cs-CZ" sz="9600" dirty="0" smtClean="0"/>
              <a:t>40 pracovních dní vyhlášené všechny výzvy</a:t>
            </a:r>
          </a:p>
          <a:p>
            <a:pPr>
              <a:spcAft>
                <a:spcPts val="600"/>
              </a:spcAft>
            </a:pPr>
            <a:r>
              <a:rPr lang="cs-CZ" sz="9600" dirty="0"/>
              <a:t>n</a:t>
            </a:r>
            <a:r>
              <a:rPr lang="cs-CZ" sz="9600" dirty="0" smtClean="0"/>
              <a:t>ejpozději 5 pracovních dní před ukončením příjmu žádostí – předkládání podkladů pro posouzení souladu se SCLLD</a:t>
            </a:r>
          </a:p>
          <a:p>
            <a:pPr>
              <a:spcAft>
                <a:spcPts val="600"/>
              </a:spcAft>
            </a:pPr>
            <a:r>
              <a:rPr lang="cs-CZ" sz="9600" b="1" dirty="0" smtClean="0"/>
              <a:t>červenec 2017 </a:t>
            </a:r>
            <a:r>
              <a:rPr lang="cs-CZ" sz="9600" dirty="0" smtClean="0"/>
              <a:t>- ukončení příjmu žádostí</a:t>
            </a:r>
          </a:p>
          <a:p>
            <a:pPr>
              <a:spcAft>
                <a:spcPts val="600"/>
              </a:spcAft>
            </a:pPr>
            <a:r>
              <a:rPr lang="cs-CZ" sz="9600" b="1" dirty="0" smtClean="0"/>
              <a:t>červenec 2017 </a:t>
            </a:r>
            <a:r>
              <a:rPr lang="cs-CZ" sz="9600" dirty="0" smtClean="0"/>
              <a:t>- hodnocení formálních náležitostí a přijatelnosti (provádí pracovníci MAS)</a:t>
            </a:r>
          </a:p>
          <a:p>
            <a:pPr>
              <a:spcAft>
                <a:spcPts val="600"/>
              </a:spcAft>
            </a:pPr>
            <a:r>
              <a:rPr lang="cs-CZ" sz="9600" b="1" dirty="0"/>
              <a:t>s</a:t>
            </a:r>
            <a:r>
              <a:rPr lang="cs-CZ" sz="9600" b="1" dirty="0" smtClean="0"/>
              <a:t>rpen 2017 </a:t>
            </a:r>
            <a:r>
              <a:rPr lang="cs-CZ" sz="9600" dirty="0" smtClean="0"/>
              <a:t>- věcné hodnocení výběrovou komisí</a:t>
            </a:r>
          </a:p>
          <a:p>
            <a:pPr>
              <a:spcAft>
                <a:spcPts val="600"/>
              </a:spcAft>
            </a:pPr>
            <a:r>
              <a:rPr lang="cs-CZ" sz="9600" b="1" dirty="0" smtClean="0"/>
              <a:t>září 2017 </a:t>
            </a:r>
            <a:r>
              <a:rPr lang="cs-CZ" sz="9600" dirty="0" smtClean="0"/>
              <a:t>- </a:t>
            </a:r>
            <a:r>
              <a:rPr lang="cs-CZ" sz="9600" dirty="0" smtClean="0">
                <a:solidFill>
                  <a:srgbClr val="FF0000"/>
                </a:solidFill>
              </a:rPr>
              <a:t>výběr projektů k financování programovým výborem</a:t>
            </a:r>
          </a:p>
          <a:p>
            <a:pPr>
              <a:spcAft>
                <a:spcPts val="600"/>
              </a:spcAft>
            </a:pPr>
            <a:r>
              <a:rPr lang="cs-CZ" sz="9600" b="1" dirty="0"/>
              <a:t>září 2017 </a:t>
            </a:r>
            <a:r>
              <a:rPr lang="cs-CZ" sz="9600" dirty="0" smtClean="0"/>
              <a:t>- předání podkladů Řídícím orgánům k vydání právních aktů příjemcům dotace</a:t>
            </a:r>
          </a:p>
          <a:p>
            <a:endParaRPr lang="cs-CZ" sz="9600" dirty="0" smtClean="0"/>
          </a:p>
          <a:p>
            <a:endParaRPr lang="cs-CZ" sz="8000" b="1" dirty="0"/>
          </a:p>
          <a:p>
            <a:pPr marL="0" indent="0">
              <a:buNone/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564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 smtClean="0"/>
              <a:t>Alokace: 66 mil. Kč na 6 let </a:t>
            </a:r>
            <a:r>
              <a:rPr lang="cs-CZ" sz="2400" dirty="0" smtClean="0"/>
              <a:t>(do roku 2022)</a:t>
            </a:r>
          </a:p>
          <a:p>
            <a:pPr marL="0" indent="0">
              <a:buNone/>
            </a:pPr>
            <a:r>
              <a:rPr lang="cs-CZ" sz="2400" b="1" dirty="0" smtClean="0"/>
              <a:t>Opatření IROP:</a:t>
            </a:r>
          </a:p>
          <a:p>
            <a:pPr marL="457200" lvl="1" indent="0">
              <a:buNone/>
            </a:pP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b="1" dirty="0" smtClean="0">
                <a:solidFill>
                  <a:srgbClr val="FF0000"/>
                </a:solidFill>
              </a:rPr>
              <a:t>patření Doprava</a:t>
            </a:r>
          </a:p>
          <a:p>
            <a:pPr>
              <a:buFontTx/>
              <a:buChar char="-"/>
            </a:pPr>
            <a:r>
              <a:rPr lang="cs-CZ" sz="2300" b="1" dirty="0"/>
              <a:t>bezpečnost dopravy </a:t>
            </a:r>
            <a:r>
              <a:rPr lang="cs-CZ" sz="2300" dirty="0"/>
              <a:t>(chodníky, přechody, zpomalovací dopravní prvky</a:t>
            </a:r>
            <a:r>
              <a:rPr lang="cs-CZ" sz="2300" dirty="0" smtClean="0"/>
              <a:t>)</a:t>
            </a:r>
            <a:endParaRPr lang="cs-CZ" sz="2300" dirty="0"/>
          </a:p>
          <a:p>
            <a:pPr>
              <a:buFontTx/>
              <a:buChar char="-"/>
            </a:pPr>
            <a:r>
              <a:rPr lang="cs-CZ" sz="2300" b="1" dirty="0"/>
              <a:t>dopravní terminály </a:t>
            </a:r>
            <a:r>
              <a:rPr lang="cs-CZ" sz="2300" dirty="0"/>
              <a:t>(rekonstrukce autobusových zastávek, výstavba parkovišť) </a:t>
            </a:r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opatření </a:t>
            </a:r>
            <a:r>
              <a:rPr lang="cs-CZ" b="1" dirty="0">
                <a:solidFill>
                  <a:srgbClr val="FF0000"/>
                </a:solidFill>
              </a:rPr>
              <a:t>Dobrovolní </a:t>
            </a:r>
            <a:r>
              <a:rPr lang="cs-CZ" b="1" dirty="0" smtClean="0">
                <a:solidFill>
                  <a:srgbClr val="FF0000"/>
                </a:solidFill>
              </a:rPr>
              <a:t>hasiči</a:t>
            </a:r>
          </a:p>
          <a:p>
            <a:pPr lvl="0">
              <a:buFontTx/>
              <a:buChar char="-"/>
            </a:pPr>
            <a:r>
              <a:rPr lang="cs-CZ" sz="2300" b="1" dirty="0"/>
              <a:t>garážové prostory</a:t>
            </a:r>
            <a:r>
              <a:rPr lang="cs-CZ" sz="2300" dirty="0" smtClean="0"/>
              <a:t>, </a:t>
            </a:r>
            <a:r>
              <a:rPr lang="cs-CZ" sz="2300" dirty="0"/>
              <a:t>uskladnění prostředků před povětrnostními vlivy </a:t>
            </a:r>
            <a:endParaRPr lang="cs-CZ" sz="2300" dirty="0" smtClean="0"/>
          </a:p>
          <a:p>
            <a:pPr lvl="0">
              <a:buFontTx/>
              <a:buChar char="-"/>
            </a:pPr>
            <a:r>
              <a:rPr lang="cs-CZ" sz="2300" dirty="0"/>
              <a:t>pořízení</a:t>
            </a:r>
            <a:r>
              <a:rPr lang="cs-CZ" sz="2300" b="1" dirty="0"/>
              <a:t> elektrocentrály </a:t>
            </a:r>
            <a:r>
              <a:rPr lang="cs-CZ" sz="2300" dirty="0"/>
              <a:t>pro zajištění náhradního zdroje</a:t>
            </a:r>
          </a:p>
          <a:p>
            <a:pPr lvl="0">
              <a:buFontTx/>
              <a:buChar char="-"/>
            </a:pPr>
            <a:r>
              <a:rPr lang="cs-CZ" sz="2300" dirty="0"/>
              <a:t>pořízení </a:t>
            </a:r>
            <a:r>
              <a:rPr lang="cs-CZ" sz="2300" b="1" dirty="0"/>
              <a:t>techniky a </a:t>
            </a:r>
            <a:r>
              <a:rPr lang="cs-CZ" sz="2300" b="1" dirty="0" smtClean="0"/>
              <a:t>prostředků </a:t>
            </a:r>
            <a:r>
              <a:rPr lang="cs-CZ" sz="2300" dirty="0" smtClean="0"/>
              <a:t>(evakuační vozidlo, velkokapacitní cisterna)</a:t>
            </a:r>
            <a:endParaRPr lang="cs-CZ" sz="2300" b="1" dirty="0"/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opatření </a:t>
            </a:r>
            <a:r>
              <a:rPr lang="cs-CZ" b="1" dirty="0">
                <a:solidFill>
                  <a:srgbClr val="FF0000"/>
                </a:solidFill>
              </a:rPr>
              <a:t>Zázemí pro sociální </a:t>
            </a:r>
            <a:r>
              <a:rPr lang="cs-CZ" b="1" dirty="0" smtClean="0">
                <a:solidFill>
                  <a:srgbClr val="FF0000"/>
                </a:solidFill>
              </a:rPr>
              <a:t>inkluzi</a:t>
            </a:r>
          </a:p>
          <a:p>
            <a:pPr>
              <a:buFontTx/>
              <a:buChar char="-"/>
            </a:pPr>
            <a:r>
              <a:rPr lang="cs-CZ" sz="2300" b="1" dirty="0"/>
              <a:t>k</a:t>
            </a:r>
            <a:r>
              <a:rPr lang="cs-CZ" sz="2300" b="1" dirty="0" smtClean="0"/>
              <a:t>omunitní </a:t>
            </a:r>
            <a:r>
              <a:rPr lang="cs-CZ" sz="2300" b="1" dirty="0"/>
              <a:t>centra </a:t>
            </a:r>
            <a:r>
              <a:rPr lang="cs-CZ" sz="2300" dirty="0"/>
              <a:t>(zřízené obcí, neziskovkou, církví)</a:t>
            </a:r>
          </a:p>
          <a:p>
            <a:pPr>
              <a:buFontTx/>
              <a:buChar char="-"/>
            </a:pPr>
            <a:r>
              <a:rPr lang="cs-CZ" sz="2300" b="1" dirty="0"/>
              <a:t>z</a:t>
            </a:r>
            <a:r>
              <a:rPr lang="cs-CZ" sz="2300" b="1" dirty="0" smtClean="0"/>
              <a:t>ázemí </a:t>
            </a:r>
            <a:r>
              <a:rPr lang="cs-CZ" sz="2300" b="1" dirty="0"/>
              <a:t>pro sociální služby </a:t>
            </a:r>
            <a:r>
              <a:rPr lang="cs-CZ" sz="2300" dirty="0"/>
              <a:t>(poradna, nízkoprahové </a:t>
            </a:r>
            <a:r>
              <a:rPr lang="cs-CZ" sz="2300" dirty="0" smtClean="0"/>
              <a:t>zařízení, ambulantní zařízení)</a:t>
            </a:r>
            <a:endParaRPr lang="cs-CZ" sz="2300" dirty="0"/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opatření </a:t>
            </a:r>
            <a:r>
              <a:rPr lang="cs-CZ" b="1" dirty="0">
                <a:solidFill>
                  <a:srgbClr val="FF0000"/>
                </a:solidFill>
              </a:rPr>
              <a:t>Zázemí pro sociální podnikání</a:t>
            </a:r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opatření Školství</a:t>
            </a:r>
          </a:p>
          <a:p>
            <a:pPr>
              <a:buFontTx/>
              <a:buChar char="-"/>
            </a:pPr>
            <a:r>
              <a:rPr lang="cs-CZ" sz="2300" b="1" dirty="0" smtClean="0"/>
              <a:t>modernizace </a:t>
            </a:r>
            <a:r>
              <a:rPr lang="cs-CZ" sz="2300" b="1" dirty="0"/>
              <a:t>učeben</a:t>
            </a:r>
            <a:r>
              <a:rPr lang="cs-CZ" sz="2300" dirty="0"/>
              <a:t>, </a:t>
            </a:r>
            <a:endParaRPr lang="cs-CZ" sz="2300" dirty="0" smtClean="0"/>
          </a:p>
          <a:p>
            <a:pPr>
              <a:buFontTx/>
              <a:buChar char="-"/>
            </a:pPr>
            <a:r>
              <a:rPr lang="cs-CZ" sz="2300" b="1" dirty="0" smtClean="0"/>
              <a:t>zařízení </a:t>
            </a:r>
            <a:r>
              <a:rPr lang="cs-CZ" sz="2300" b="1" dirty="0"/>
              <a:t>pro děti do 3 let</a:t>
            </a:r>
            <a:r>
              <a:rPr lang="cs-CZ" sz="2300" dirty="0"/>
              <a:t>, </a:t>
            </a:r>
          </a:p>
          <a:p>
            <a:pPr>
              <a:buFontTx/>
              <a:buChar char="-"/>
            </a:pPr>
            <a:r>
              <a:rPr lang="cs-CZ" sz="2300" dirty="0" smtClean="0"/>
              <a:t>bezbariérovost </a:t>
            </a:r>
            <a:r>
              <a:rPr lang="cs-CZ" sz="2300" dirty="0"/>
              <a:t>škol a </a:t>
            </a:r>
            <a:r>
              <a:rPr lang="cs-CZ" sz="2300" dirty="0" smtClean="0"/>
              <a:t>učeben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9431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IROP </a:t>
            </a:r>
            <a:r>
              <a:rPr lang="cs-CZ" sz="2800" dirty="0" smtClean="0"/>
              <a:t>(výše dotace)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30278"/>
              </p:ext>
            </p:extLst>
          </p:nvPr>
        </p:nvGraphicFramePr>
        <p:xfrm>
          <a:off x="395538" y="1196753"/>
          <a:ext cx="8424933" cy="522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0"/>
                <a:gridCol w="1512168"/>
                <a:gridCol w="1512168"/>
                <a:gridCol w="1584176"/>
                <a:gridCol w="1728191"/>
              </a:tblGrid>
              <a:tr h="8261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Opatření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Celková alokace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Finanční plán</a:t>
                      </a:r>
                    </a:p>
                    <a:p>
                      <a:pPr algn="ctr"/>
                      <a:r>
                        <a:rPr lang="cs-CZ" sz="2000" dirty="0" smtClean="0"/>
                        <a:t>2017 a 2018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Alokace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dirty="0" smtClean="0"/>
                        <a:t>výzvy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Celkem</a:t>
                      </a:r>
                      <a:endParaRPr lang="cs-CZ" sz="2000" dirty="0"/>
                    </a:p>
                  </a:txBody>
                  <a:tcPr anchor="ctr"/>
                </a:tc>
              </a:tr>
              <a:tr h="842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Doprava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5,1</a:t>
                      </a:r>
                      <a:r>
                        <a:rPr lang="cs-CZ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30,3 mil. Kč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Dobrovolní hasiči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Školství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7,3 mil. 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Zázemí pro sociální inkluzi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Zázemí</a:t>
                      </a:r>
                      <a:r>
                        <a:rPr lang="cs-CZ" sz="18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 sociální podnikání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mil.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5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/>
          <a:lstStyle/>
          <a:p>
            <a:r>
              <a:rPr lang="cs-CZ" dirty="0" smtClean="0"/>
              <a:t>PRV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 smtClean="0"/>
              <a:t>Alokace: 36 mil. Kč na 6 let </a:t>
            </a:r>
            <a:r>
              <a:rPr lang="cs-CZ" sz="2400" dirty="0" smtClean="0"/>
              <a:t>(do roku 2022)</a:t>
            </a:r>
          </a:p>
          <a:p>
            <a:pPr marL="0" indent="0">
              <a:buNone/>
            </a:pPr>
            <a:r>
              <a:rPr lang="cs-CZ" sz="2400" b="1" dirty="0" smtClean="0"/>
              <a:t>Opatření PRV</a:t>
            </a:r>
          </a:p>
          <a:p>
            <a:pPr marL="457200" lvl="1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</a:rPr>
              <a:t>fiche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Zemědělská prvovýroba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349250" lvl="1"/>
            <a:r>
              <a:rPr lang="cs-CZ" sz="2100" dirty="0" smtClean="0"/>
              <a:t>investice </a:t>
            </a:r>
            <a:r>
              <a:rPr lang="cs-CZ" sz="2100" dirty="0"/>
              <a:t>v živočišné a rostlinné výrobě, investice do zemědělských staveb a </a:t>
            </a:r>
            <a:r>
              <a:rPr lang="cs-CZ" sz="2100" dirty="0" smtClean="0"/>
              <a:t>technologií, mobilních stroje </a:t>
            </a:r>
            <a:endParaRPr lang="cs-CZ" sz="2100" dirty="0"/>
          </a:p>
          <a:p>
            <a:pPr marL="457200" lvl="1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</a:rPr>
              <a:t>fiche</a:t>
            </a:r>
            <a:r>
              <a:rPr lang="cs-CZ" sz="2400" b="1" dirty="0" smtClean="0">
                <a:solidFill>
                  <a:srgbClr val="FF0000"/>
                </a:solidFill>
              </a:rPr>
              <a:t> Potravinářství</a:t>
            </a:r>
          </a:p>
          <a:p>
            <a:pPr marL="349250" lvl="1"/>
            <a:r>
              <a:rPr lang="cs-CZ" sz="2100" dirty="0" smtClean="0"/>
              <a:t>investice </a:t>
            </a:r>
            <a:r>
              <a:rPr lang="cs-CZ" sz="2100" dirty="0"/>
              <a:t>do zpracování zemědělských produktů a jejich uvádění na trh - výstavba a rekonstrukce budov, pořízení strojů, nástrojů a zařízení pro </a:t>
            </a:r>
            <a:r>
              <a:rPr lang="cs-CZ" sz="2100" dirty="0" smtClean="0"/>
              <a:t>zpracování, </a:t>
            </a:r>
            <a:r>
              <a:rPr lang="cs-CZ" sz="2100" dirty="0"/>
              <a:t>finální úpravu, balení, značení výrobků</a:t>
            </a:r>
          </a:p>
          <a:p>
            <a:pPr marL="457200" lvl="1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</a:rPr>
              <a:t>fiche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Rozvoj nezemědělského </a:t>
            </a:r>
            <a:r>
              <a:rPr lang="cs-CZ" sz="2400" b="1" dirty="0" smtClean="0">
                <a:solidFill>
                  <a:srgbClr val="FF0000"/>
                </a:solidFill>
              </a:rPr>
              <a:t>podnikání</a:t>
            </a:r>
          </a:p>
          <a:p>
            <a:pPr marL="354013" lvl="1"/>
            <a:r>
              <a:rPr lang="cs-CZ" sz="2100" dirty="0"/>
              <a:t>investice do vybraných nezemědělských </a:t>
            </a:r>
            <a:r>
              <a:rPr lang="cs-CZ" sz="2100" dirty="0" smtClean="0"/>
              <a:t>činností – např. průmysl, stavebnictví, služby, ubytování (jen agroturistika) atd.</a:t>
            </a:r>
            <a:endParaRPr lang="cs-CZ" sz="21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</a:rPr>
              <a:t>fiche</a:t>
            </a:r>
            <a:r>
              <a:rPr lang="cs-CZ" sz="2400" b="1" dirty="0" smtClean="0">
                <a:solidFill>
                  <a:srgbClr val="FF0000"/>
                </a:solidFill>
              </a:rPr>
              <a:t> Lesnictví</a:t>
            </a:r>
          </a:p>
          <a:p>
            <a:pPr marL="349250" lvl="1"/>
            <a:r>
              <a:rPr lang="cs-CZ" sz="2100" dirty="0"/>
              <a:t>pořízení strojů a technologií určených pro hospodaření na lesních </a:t>
            </a:r>
            <a:r>
              <a:rPr lang="cs-CZ" sz="2100" dirty="0" smtClean="0"/>
              <a:t>pozemcích, </a:t>
            </a:r>
            <a:r>
              <a:rPr lang="cs-CZ" sz="2100" dirty="0"/>
              <a:t>výstavba či modernizace dřevozpracujících provozoven </a:t>
            </a:r>
            <a:r>
              <a:rPr lang="cs-CZ" sz="2100" dirty="0" smtClean="0"/>
              <a:t>vč. </a:t>
            </a:r>
            <a:r>
              <a:rPr lang="cs-CZ" sz="2100" dirty="0"/>
              <a:t>technologického vybavení</a:t>
            </a:r>
            <a:endParaRPr lang="cs-CZ" sz="2100" dirty="0" smtClean="0"/>
          </a:p>
          <a:p>
            <a:pPr marL="63500" lvl="1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      </a:t>
            </a:r>
            <a:r>
              <a:rPr lang="cs-CZ" sz="2400" b="1" dirty="0" err="1" smtClean="0">
                <a:solidFill>
                  <a:srgbClr val="FF0000"/>
                </a:solidFill>
              </a:rPr>
              <a:t>fiche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Relax</a:t>
            </a:r>
            <a:r>
              <a:rPr lang="cs-CZ" sz="2400" b="1" dirty="0">
                <a:solidFill>
                  <a:srgbClr val="FF0000"/>
                </a:solidFill>
              </a:rPr>
              <a:t> v </a:t>
            </a:r>
            <a:r>
              <a:rPr lang="cs-CZ" sz="2400" b="1" dirty="0" smtClean="0">
                <a:solidFill>
                  <a:srgbClr val="FF0000"/>
                </a:solidFill>
              </a:rPr>
              <a:t>lese</a:t>
            </a:r>
          </a:p>
          <a:p>
            <a:pPr marL="354013" lvl="1"/>
            <a:r>
              <a:rPr lang="cs-CZ" sz="2100" dirty="0" smtClean="0"/>
              <a:t>zaměření </a:t>
            </a:r>
            <a:r>
              <a:rPr lang="cs-CZ" sz="2100" dirty="0"/>
              <a:t>na posílení rekreační funkce lesa, např. značení, výstavba a rekonstrukce     </a:t>
            </a:r>
            <a:r>
              <a:rPr lang="cs-CZ" sz="2100" dirty="0" smtClean="0"/>
              <a:t>stezek </a:t>
            </a:r>
            <a:r>
              <a:rPr lang="cs-CZ" sz="2100" dirty="0"/>
              <a:t>pro turisty, odpočívky, přístřešky, lávky atd.</a:t>
            </a:r>
          </a:p>
        </p:txBody>
      </p:sp>
    </p:spTree>
    <p:extLst>
      <p:ext uri="{BB962C8B-B14F-4D97-AF65-F5344CB8AC3E}">
        <p14:creationId xmlns:p14="http://schemas.microsoft.com/office/powerpoint/2010/main" val="332888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 </a:t>
            </a:r>
            <a:r>
              <a:rPr lang="cs-CZ" sz="2800" dirty="0"/>
              <a:t>(výše dotace)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24500"/>
              </p:ext>
            </p:extLst>
          </p:nvPr>
        </p:nvGraphicFramePr>
        <p:xfrm>
          <a:off x="395538" y="1330996"/>
          <a:ext cx="8424934" cy="5389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504"/>
                <a:gridCol w="2106234"/>
                <a:gridCol w="1995380"/>
                <a:gridCol w="1662816"/>
              </a:tblGrid>
              <a:tr h="82610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Celková alokace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Finanční plán</a:t>
                      </a:r>
                    </a:p>
                    <a:p>
                      <a:pPr algn="ctr"/>
                      <a:r>
                        <a:rPr lang="cs-CZ" sz="2000" dirty="0" smtClean="0"/>
                        <a:t>2017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Finanční plán</a:t>
                      </a:r>
                    </a:p>
                    <a:p>
                      <a:pPr algn="ctr"/>
                      <a:r>
                        <a:rPr lang="cs-CZ" sz="2000" dirty="0" smtClean="0"/>
                        <a:t>2018</a:t>
                      </a:r>
                    </a:p>
                  </a:txBody>
                  <a:tcPr anchor="ctr"/>
                </a:tc>
              </a:tr>
              <a:tr h="8428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Zemědělská prvovýroba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 mil. 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 mil. 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3525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Potravinářství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Rozvoj nezemědělského podnikání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5623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Lesnictví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 mil.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Relax</a:t>
                      </a: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lese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 mil.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mil.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8428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 mil. 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 mil. Kč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11,5 mil. Kč</a:t>
                      </a:r>
                      <a:endParaRPr lang="cs-CZ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8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Alokace: 15 mil. Kč na 6 let </a:t>
            </a:r>
            <a:r>
              <a:rPr lang="cs-CZ" sz="2400" dirty="0" smtClean="0"/>
              <a:t>(do roku 2022)</a:t>
            </a:r>
          </a:p>
          <a:p>
            <a:pPr marL="0" indent="0">
              <a:buNone/>
            </a:pPr>
            <a:r>
              <a:rPr lang="cs-CZ" sz="2600" b="1" dirty="0" smtClean="0"/>
              <a:t>Opatření OPZ:</a:t>
            </a:r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Opatření Sociální inkluze</a:t>
            </a:r>
          </a:p>
          <a:p>
            <a:pPr marL="285750" lvl="1"/>
            <a:r>
              <a:rPr lang="cs-CZ" sz="2400" dirty="0" smtClean="0"/>
              <a:t>činnosti </a:t>
            </a:r>
            <a:r>
              <a:rPr lang="cs-CZ" sz="2400" dirty="0"/>
              <a:t>dle zákona </a:t>
            </a:r>
            <a:r>
              <a:rPr lang="cs-CZ" sz="2400" dirty="0" smtClean="0"/>
              <a:t>108/2006 o sociálních službách (Sít SS OK)</a:t>
            </a:r>
            <a:endParaRPr lang="cs-CZ" sz="2400" dirty="0"/>
          </a:p>
          <a:p>
            <a:pPr marL="285750" lvl="1"/>
            <a:r>
              <a:rPr lang="cs-CZ" sz="2400" dirty="0"/>
              <a:t>komunitní centra s sociálním pracovníkem </a:t>
            </a:r>
          </a:p>
          <a:p>
            <a:pPr marL="285750" lvl="1"/>
            <a:r>
              <a:rPr lang="cs-CZ" sz="2400" dirty="0"/>
              <a:t>činnosti </a:t>
            </a:r>
            <a:r>
              <a:rPr lang="cs-CZ" sz="2400" dirty="0" smtClean="0"/>
              <a:t>vedoucí k sociální inkluzi(prevence </a:t>
            </a:r>
            <a:r>
              <a:rPr lang="cs-CZ" sz="2400" dirty="0"/>
              <a:t>kriminality)</a:t>
            </a:r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Opatření Sociální podnikání</a:t>
            </a:r>
          </a:p>
          <a:p>
            <a:pPr marL="285750" lvl="1"/>
            <a:r>
              <a:rPr lang="cs-CZ" sz="2400" dirty="0"/>
              <a:t>vznik či rozšíření sociálního podniku </a:t>
            </a:r>
          </a:p>
          <a:p>
            <a:pPr marL="285750" lvl="1"/>
            <a:r>
              <a:rPr lang="cs-CZ" sz="2400" dirty="0"/>
              <a:t>uznatelné náklady: platy, malé investice, vzdělávání a </a:t>
            </a:r>
            <a:r>
              <a:rPr lang="cs-CZ" sz="2400" dirty="0" smtClean="0"/>
              <a:t>marketing</a:t>
            </a:r>
            <a:endParaRPr lang="cs-CZ" sz="2400" b="1" dirty="0" smtClean="0"/>
          </a:p>
          <a:p>
            <a:pPr marL="457200" lvl="1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Opatření Prorodinná opatření</a:t>
            </a:r>
          </a:p>
          <a:p>
            <a:pPr marL="349250" lvl="1"/>
            <a:r>
              <a:rPr lang="cs-CZ" sz="2400" dirty="0" smtClean="0"/>
              <a:t>rozšíření </a:t>
            </a:r>
            <a:r>
              <a:rPr lang="cs-CZ" sz="2400" dirty="0"/>
              <a:t>družiny (kapacita/délka</a:t>
            </a:r>
            <a:r>
              <a:rPr lang="cs-CZ" sz="2400" dirty="0" smtClean="0"/>
              <a:t>)</a:t>
            </a:r>
            <a:endParaRPr lang="cs-CZ" sz="2400" dirty="0"/>
          </a:p>
          <a:p>
            <a:pPr marL="349250" lvl="1"/>
            <a:r>
              <a:rPr lang="cs-CZ" sz="2400" dirty="0"/>
              <a:t>dětské skupiny  (např. firemní)</a:t>
            </a:r>
          </a:p>
          <a:p>
            <a:pPr marL="349250" lvl="1"/>
            <a:r>
              <a:rPr lang="cs-CZ" sz="2400" dirty="0"/>
              <a:t>chůvy </a:t>
            </a:r>
            <a:r>
              <a:rPr lang="cs-CZ" sz="2400" dirty="0" smtClean="0"/>
              <a:t>i nepobytové tábory aj.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755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872</Words>
  <Application>Microsoft Office PowerPoint</Application>
  <PresentationFormat>Předvádění na obrazovce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Shromáždění partnerů  26. 1. 2017, Hanušovice</vt:lpstr>
      <vt:lpstr>Žádosti o partnerství: Tělocvičná jednota Sokol Zábřeh,  IČ 13643258, Radim Niedrle . Hnízdo, mateřské a rodinné centrum, z.s., IČ 67341632,  Irena Švédová</vt:lpstr>
      <vt:lpstr>Harmonogram příprav</vt:lpstr>
      <vt:lpstr>Harmonogram výzev</vt:lpstr>
      <vt:lpstr>IROP</vt:lpstr>
      <vt:lpstr>IROP (výše dotace)</vt:lpstr>
      <vt:lpstr>PRV</vt:lpstr>
      <vt:lpstr>PRV (výše dotace)</vt:lpstr>
      <vt:lpstr>OP Zaměstnanost</vt:lpstr>
      <vt:lpstr>OPZ</vt:lpstr>
      <vt:lpstr>Interní postupy 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KS MAS</dc:creator>
  <cp:lastModifiedBy>Renata</cp:lastModifiedBy>
  <cp:revision>91</cp:revision>
  <dcterms:created xsi:type="dcterms:W3CDTF">2015-11-02T12:06:06Z</dcterms:created>
  <dcterms:modified xsi:type="dcterms:W3CDTF">2017-02-09T14:42:46Z</dcterms:modified>
</cp:coreProperties>
</file>