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9" r:id="rId3"/>
    <p:sldId id="264" r:id="rId4"/>
    <p:sldId id="260" r:id="rId5"/>
    <p:sldId id="265" r:id="rId6"/>
    <p:sldId id="266" r:id="rId7"/>
    <p:sldId id="258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12.4.2017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12.4.2017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12.4.2017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12.4.2017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12.4.2017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12.4.2017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12.4.2017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12.4.2017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12.4.2017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12.4.2017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12.4.2017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07DFCD-3EB7-45E3-9C3B-BA2D50C1C0E3}" type="datetimeFigureOut">
              <a:rPr lang="cs-CZ" smtClean="0"/>
              <a:t>12.4.2017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3429000"/>
            <a:ext cx="8424936" cy="2088232"/>
          </a:xfrm>
        </p:spPr>
        <p:txBody>
          <a:bodyPr>
            <a:noAutofit/>
          </a:bodyPr>
          <a:lstStyle/>
          <a:p>
            <a:pPr algn="ctr"/>
            <a:r>
              <a:rPr lang="cs-CZ" sz="4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</a:t>
            </a:r>
            <a:r>
              <a:rPr lang="cs-CZ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3 </a:t>
            </a:r>
            <a:r>
              <a:rPr lang="cs-CZ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Rozvoj nezemědělského podnikání </a:t>
            </a:r>
            <a:r>
              <a:rPr lang="cs-CZ" sz="2000" dirty="0" smtClean="0">
                <a:solidFill>
                  <a:schemeClr val="bg1"/>
                </a:solidFill>
              </a:rPr>
              <a:t>Článek </a:t>
            </a:r>
            <a:r>
              <a:rPr lang="cs-CZ" sz="2000" dirty="0">
                <a:solidFill>
                  <a:schemeClr val="bg1"/>
                </a:solidFill>
              </a:rPr>
              <a:t>19, odstavec 1., písmeno b) Podpora investic na založení nebo rozvoj nezemědělských činností</a:t>
            </a:r>
            <a:endParaRPr lang="cs-CZ" sz="2000" dirty="0">
              <a:solidFill>
                <a:schemeClr val="bg1"/>
              </a:solidFill>
              <a:effectLst/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8352928" cy="1673199"/>
          </a:xfrm>
        </p:spPr>
        <p:txBody>
          <a:bodyPr>
            <a:noAutofit/>
          </a:bodyPr>
          <a:lstStyle/>
          <a:p>
            <a:pPr algn="ctr"/>
            <a:r>
              <a:rPr lang="cs-CZ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ROZVOJE VENKOVA</a:t>
            </a:r>
            <a:endParaRPr lang="cs-CZ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590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Preferenční kritéria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132856"/>
            <a:ext cx="8424936" cy="4392488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sz="2400" b="1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 marL="0" indent="0" algn="ctr">
              <a:buNone/>
            </a:pPr>
            <a:r>
              <a:rPr lang="cs-CZ" sz="3200" b="1" dirty="0" smtClean="0"/>
              <a:t>Minimální </a:t>
            </a:r>
            <a:r>
              <a:rPr lang="cs-CZ" sz="3200" b="1" dirty="0"/>
              <a:t>počet </a:t>
            </a:r>
            <a:r>
              <a:rPr lang="cs-CZ" sz="3200" b="1" dirty="0" smtClean="0"/>
              <a:t>bodů za preferenční </a:t>
            </a:r>
            <a:r>
              <a:rPr lang="cs-CZ" sz="3200" b="1" dirty="0"/>
              <a:t>kritéria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sz="3600" b="1" dirty="0" smtClean="0"/>
              <a:t>35 bodů</a:t>
            </a:r>
            <a:endParaRPr lang="cs-CZ" sz="3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791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125113" cy="924475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Oblasti podpory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1"/>
            <a:ext cx="8568952" cy="5040560"/>
          </a:xfrm>
        </p:spPr>
        <p:txBody>
          <a:bodyPr anchor="t">
            <a:normAutofit fontScale="4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4200" b="1" dirty="0"/>
              <a:t>investice do vybraných nezemědělských činností dle Klasifikace </a:t>
            </a:r>
            <a:r>
              <a:rPr lang="cs-CZ" sz="4200" b="1" dirty="0" smtClean="0"/>
              <a:t>ekonomických </a:t>
            </a:r>
            <a:r>
              <a:rPr lang="cs-CZ" sz="4200" b="1" dirty="0"/>
              <a:t>činností (CZ-NACE</a:t>
            </a:r>
            <a:r>
              <a:rPr lang="cs-CZ" sz="4200" b="1" dirty="0" smtClean="0"/>
              <a:t>):</a:t>
            </a:r>
          </a:p>
          <a:p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sz="3800" b="1" dirty="0"/>
              <a:t>C </a:t>
            </a:r>
            <a:r>
              <a:rPr lang="cs-CZ" sz="3800" b="1" dirty="0" smtClean="0"/>
              <a:t>Zpracovatelský </a:t>
            </a:r>
            <a:r>
              <a:rPr lang="cs-CZ" sz="3800" b="1" dirty="0"/>
              <a:t>průmysl </a:t>
            </a:r>
            <a:endParaRPr lang="cs-CZ" sz="3800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3800" b="1" dirty="0" smtClean="0"/>
              <a:t>F Stavebnictví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3800" b="1" dirty="0" smtClean="0"/>
              <a:t>G Velkoobchod </a:t>
            </a:r>
            <a:r>
              <a:rPr lang="cs-CZ" sz="3800" b="1" dirty="0"/>
              <a:t>a maloobchod; opravy a údržba motorových vozidel </a:t>
            </a:r>
            <a:endParaRPr lang="cs-CZ" sz="3800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3800" dirty="0" smtClean="0"/>
              <a:t>I Ubytování</a:t>
            </a:r>
            <a:r>
              <a:rPr lang="cs-CZ" sz="3800" dirty="0"/>
              <a:t>, stravování a </a:t>
            </a:r>
            <a:r>
              <a:rPr lang="cs-CZ" sz="3800" dirty="0" smtClean="0"/>
              <a:t>pohostinství - pouze </a:t>
            </a:r>
            <a:r>
              <a:rPr lang="cs-CZ" sz="3800" dirty="0"/>
              <a:t>ve vazbě na venkovskou turistiku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3800" dirty="0" smtClean="0"/>
              <a:t>J Informační </a:t>
            </a:r>
            <a:r>
              <a:rPr lang="cs-CZ" sz="3800" dirty="0"/>
              <a:t>a komunikační činnosti </a:t>
            </a:r>
            <a:endParaRPr lang="cs-CZ" sz="38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3800" dirty="0" smtClean="0"/>
              <a:t>M Profesní</a:t>
            </a:r>
            <a:r>
              <a:rPr lang="cs-CZ" sz="3800" dirty="0"/>
              <a:t>, vědecké a technické činnosti </a:t>
            </a:r>
            <a:endParaRPr lang="cs-CZ" sz="38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3800" dirty="0" smtClean="0"/>
              <a:t>N </a:t>
            </a:r>
            <a:r>
              <a:rPr lang="cs-CZ" sz="3800" dirty="0"/>
              <a:t>79 </a:t>
            </a:r>
            <a:r>
              <a:rPr lang="cs-CZ" sz="3800" dirty="0" smtClean="0"/>
              <a:t>Činnosti </a:t>
            </a:r>
            <a:r>
              <a:rPr lang="cs-CZ" sz="3800" dirty="0"/>
              <a:t>cestovních kanceláří a agentur a ostatní rezervační </a:t>
            </a:r>
            <a:r>
              <a:rPr lang="cs-CZ" sz="3800" dirty="0" smtClean="0"/>
              <a:t>služby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3800" dirty="0" smtClean="0"/>
              <a:t>N </a:t>
            </a:r>
            <a:r>
              <a:rPr lang="cs-CZ" sz="3800" dirty="0"/>
              <a:t>81 </a:t>
            </a:r>
            <a:r>
              <a:rPr lang="cs-CZ" sz="3800" dirty="0" smtClean="0"/>
              <a:t>Činnosti </a:t>
            </a:r>
            <a:r>
              <a:rPr lang="cs-CZ" sz="3800" dirty="0"/>
              <a:t>související se stavbami a úpravou </a:t>
            </a:r>
            <a:r>
              <a:rPr lang="cs-CZ" sz="3800" dirty="0" smtClean="0"/>
              <a:t>krajiny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3800" dirty="0" smtClean="0"/>
              <a:t>N </a:t>
            </a:r>
            <a:r>
              <a:rPr lang="cs-CZ" sz="3800" dirty="0"/>
              <a:t>82.1 </a:t>
            </a:r>
            <a:r>
              <a:rPr lang="cs-CZ" sz="3800" dirty="0" smtClean="0"/>
              <a:t>Administrativní </a:t>
            </a:r>
            <a:r>
              <a:rPr lang="cs-CZ" sz="3800" dirty="0"/>
              <a:t>a kancelářské </a:t>
            </a:r>
            <a:r>
              <a:rPr lang="cs-CZ" sz="3800" dirty="0" smtClean="0"/>
              <a:t>činnosti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3800" dirty="0" smtClean="0"/>
              <a:t>N </a:t>
            </a:r>
            <a:r>
              <a:rPr lang="cs-CZ" sz="3800" dirty="0"/>
              <a:t>82.3 </a:t>
            </a:r>
            <a:r>
              <a:rPr lang="cs-CZ" sz="3800" dirty="0" smtClean="0"/>
              <a:t>Pořádání </a:t>
            </a:r>
            <a:r>
              <a:rPr lang="cs-CZ" sz="3800" dirty="0"/>
              <a:t>konferencí a hospodářských </a:t>
            </a:r>
            <a:r>
              <a:rPr lang="cs-CZ" sz="3800" dirty="0" smtClean="0"/>
              <a:t>výstav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3800" dirty="0" smtClean="0"/>
              <a:t>N </a:t>
            </a:r>
            <a:r>
              <a:rPr lang="cs-CZ" sz="3800" dirty="0"/>
              <a:t>82.92 </a:t>
            </a:r>
            <a:r>
              <a:rPr lang="cs-CZ" sz="3800" dirty="0" smtClean="0"/>
              <a:t>Balicí činnosti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3800" dirty="0" smtClean="0"/>
              <a:t>P </a:t>
            </a:r>
            <a:r>
              <a:rPr lang="cs-CZ" sz="3800" dirty="0"/>
              <a:t>85.59 </a:t>
            </a:r>
            <a:r>
              <a:rPr lang="cs-CZ" sz="3800" dirty="0" smtClean="0"/>
              <a:t>Ostatní </a:t>
            </a:r>
            <a:r>
              <a:rPr lang="cs-CZ" sz="3800" dirty="0"/>
              <a:t>vzdělávání j. n</a:t>
            </a:r>
            <a:r>
              <a:rPr lang="cs-CZ" sz="3800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3800" dirty="0" smtClean="0"/>
              <a:t>R </a:t>
            </a:r>
            <a:r>
              <a:rPr lang="cs-CZ" sz="3800" dirty="0"/>
              <a:t>93 </a:t>
            </a:r>
            <a:r>
              <a:rPr lang="cs-CZ" sz="3800" dirty="0" smtClean="0"/>
              <a:t>Sportovní</a:t>
            </a:r>
            <a:r>
              <a:rPr lang="cs-CZ" sz="3800" dirty="0"/>
              <a:t>, zábavní a rekreační </a:t>
            </a:r>
            <a:r>
              <a:rPr lang="cs-CZ" sz="3800" dirty="0" smtClean="0"/>
              <a:t>činnosti </a:t>
            </a:r>
            <a:r>
              <a:rPr lang="cs-CZ" sz="3800" dirty="0"/>
              <a:t> </a:t>
            </a:r>
            <a:r>
              <a:rPr lang="cs-CZ" sz="3800" dirty="0" smtClean="0"/>
              <a:t>- pouze </a:t>
            </a:r>
            <a:r>
              <a:rPr lang="cs-CZ" sz="3800" dirty="0"/>
              <a:t>ve vazbě na venkovskou turistiku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3800" b="1" dirty="0" smtClean="0"/>
              <a:t>S </a:t>
            </a:r>
            <a:r>
              <a:rPr lang="cs-CZ" sz="3800" b="1" dirty="0"/>
              <a:t>95 </a:t>
            </a:r>
            <a:r>
              <a:rPr lang="cs-CZ" sz="3800" b="1" dirty="0" smtClean="0"/>
              <a:t>Opravy </a:t>
            </a:r>
            <a:r>
              <a:rPr lang="cs-CZ" sz="3800" b="1" dirty="0"/>
              <a:t>počítačů a výrobků pro osobní potřebu a převážně pro </a:t>
            </a:r>
            <a:r>
              <a:rPr lang="cs-CZ" sz="3800" b="1" dirty="0" smtClean="0"/>
              <a:t>domácnost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3800" b="1" dirty="0" smtClean="0"/>
              <a:t>S </a:t>
            </a:r>
            <a:r>
              <a:rPr lang="cs-CZ" sz="3800" b="1" dirty="0"/>
              <a:t>96 </a:t>
            </a:r>
            <a:r>
              <a:rPr lang="cs-CZ" sz="3800" b="1" dirty="0" smtClean="0"/>
              <a:t>Poskytování </a:t>
            </a:r>
            <a:r>
              <a:rPr lang="cs-CZ" sz="3800" b="1" dirty="0"/>
              <a:t>ostatních osobních </a:t>
            </a:r>
            <a:r>
              <a:rPr lang="cs-CZ" sz="3800" b="1" dirty="0" smtClean="0"/>
              <a:t>služeb</a:t>
            </a:r>
            <a:endParaRPr lang="cs-CZ" sz="3800" b="1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4194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125113" cy="924475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Oprávnění žadatelé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1"/>
            <a:ext cx="8424936" cy="504056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Podnikatelské subjekty (FO a PO) - </a:t>
            </a:r>
            <a:r>
              <a:rPr lang="cs-CZ" dirty="0" err="1"/>
              <a:t>mikropodniky</a:t>
            </a:r>
            <a:r>
              <a:rPr lang="cs-CZ" dirty="0"/>
              <a:t> a malé podniky ve venkovských oblastech, jakož i zemědělci </a:t>
            </a:r>
          </a:p>
        </p:txBody>
      </p:sp>
    </p:spTree>
    <p:extLst>
      <p:ext uri="{BB962C8B-B14F-4D97-AF65-F5344CB8AC3E}">
        <p14:creationId xmlns:p14="http://schemas.microsoft.com/office/powerpoint/2010/main" val="1831596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Výše dotace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07361"/>
            <a:ext cx="8424936" cy="4861999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539552" y="2413338"/>
            <a:ext cx="806489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600" dirty="0"/>
              <a:t>25 % pro velké podniky </a:t>
            </a:r>
            <a:r>
              <a:rPr lang="cs-CZ" sz="2600" dirty="0" smtClean="0"/>
              <a:t>(pouze zemědělci)</a:t>
            </a:r>
            <a:endParaRPr lang="cs-CZ" sz="26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600" dirty="0"/>
              <a:t>35 % pro střední podniky </a:t>
            </a:r>
            <a:r>
              <a:rPr lang="cs-CZ" sz="2600" dirty="0" smtClean="0"/>
              <a:t>(pouze zemědělci)</a:t>
            </a:r>
            <a:endParaRPr lang="cs-CZ" sz="26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600" dirty="0"/>
              <a:t>45 % pro malé podniky </a:t>
            </a:r>
            <a:endParaRPr lang="cs-CZ" sz="26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cs-CZ" sz="2600" dirty="0"/>
          </a:p>
          <a:p>
            <a:r>
              <a:rPr lang="cs-CZ" sz="2400" dirty="0"/>
              <a:t>Podpora </a:t>
            </a:r>
            <a:r>
              <a:rPr lang="cs-CZ" sz="2400" dirty="0" smtClean="0"/>
              <a:t>dvou režimech - si </a:t>
            </a:r>
            <a:r>
              <a:rPr lang="cs-CZ" sz="2400" dirty="0"/>
              <a:t>žadatel může zvolit: </a:t>
            </a:r>
          </a:p>
          <a:p>
            <a:pPr marL="514350" indent="-514350">
              <a:buAutoNum type="arabicParenR"/>
            </a:pPr>
            <a:r>
              <a:rPr lang="cs-CZ" sz="2400" dirty="0" smtClean="0"/>
              <a:t>Režim </a:t>
            </a:r>
            <a:r>
              <a:rPr lang="cs-CZ" sz="2400" dirty="0"/>
              <a:t>blokové </a:t>
            </a:r>
            <a:r>
              <a:rPr lang="cs-CZ" sz="2400" dirty="0" smtClean="0"/>
              <a:t>výjimky</a:t>
            </a:r>
          </a:p>
          <a:p>
            <a:pPr marL="514350" indent="-514350">
              <a:buAutoNum type="arabicParenR"/>
            </a:pPr>
            <a:r>
              <a:rPr lang="cs-CZ" sz="2400" dirty="0" smtClean="0"/>
              <a:t>Režim </a:t>
            </a:r>
            <a:r>
              <a:rPr lang="cs-CZ" sz="2400" i="1" dirty="0"/>
              <a:t>de </a:t>
            </a:r>
            <a:r>
              <a:rPr lang="cs-CZ" sz="2400" i="1" dirty="0" err="1"/>
              <a:t>minimis</a:t>
            </a:r>
            <a:r>
              <a:rPr lang="cs-CZ" sz="2400" i="1" dirty="0"/>
              <a:t> </a:t>
            </a:r>
            <a:endParaRPr lang="cs-CZ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3408108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Další podmínky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dotaci </a:t>
            </a:r>
            <a:r>
              <a:rPr lang="cs-CZ" dirty="0"/>
              <a:t>nemůže žádat žadatel, který v posledních dvou letech před podáním </a:t>
            </a:r>
            <a:r>
              <a:rPr lang="cs-CZ" dirty="0" err="1" smtClean="0"/>
              <a:t>ŽoD</a:t>
            </a:r>
            <a:r>
              <a:rPr lang="cs-CZ" dirty="0" smtClean="0"/>
              <a:t> na </a:t>
            </a:r>
            <a:r>
              <a:rPr lang="cs-CZ" dirty="0"/>
              <a:t>MAS ukončil stejnou nebo podobnou činnost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Dotaci </a:t>
            </a:r>
            <a:r>
              <a:rPr lang="cs-CZ" dirty="0"/>
              <a:t>nelze poskytnout na: nákup zemědělských a lesnických strojů (tj. strojů označených kategorií </a:t>
            </a:r>
            <a:r>
              <a:rPr lang="cs-CZ" dirty="0" smtClean="0"/>
              <a:t>T)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Žadatel musí </a:t>
            </a:r>
            <a:r>
              <a:rPr lang="cs-CZ" dirty="0"/>
              <a:t>dodržet kategorii podniku (malý, střední), kterou deklaroval při podání </a:t>
            </a:r>
            <a:r>
              <a:rPr lang="cs-CZ" dirty="0" err="1" smtClean="0"/>
              <a:t>ŽoD</a:t>
            </a:r>
            <a:r>
              <a:rPr lang="cs-CZ" dirty="0" smtClean="0"/>
              <a:t> na </a:t>
            </a:r>
            <a:r>
              <a:rPr lang="cs-CZ" dirty="0"/>
              <a:t>MAS, i ke dni podpisu Dohody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ubytovací zařízení - kapacita </a:t>
            </a:r>
            <a:r>
              <a:rPr lang="cs-CZ" dirty="0"/>
              <a:t>nejméně 6 lůžek, maximálně však 40 lůžek.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8247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Další podmínky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Ubytování – pokud se </a:t>
            </a:r>
            <a:r>
              <a:rPr lang="cs-CZ" dirty="0"/>
              <a:t>vybírají místní poplatky z cestovního </a:t>
            </a:r>
            <a:r>
              <a:rPr lang="cs-CZ" dirty="0" smtClean="0"/>
              <a:t>ruchu, žadatel se </a:t>
            </a:r>
            <a:r>
              <a:rPr lang="cs-CZ" dirty="0"/>
              <a:t>přihlásí k poplatkové povinnosti u příslušné obce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Stavební výdaje – pouze na objektech ve vlastnictví, spoluvlastnictví s min. 50% podílem nebo věcným břemenem. V případě  umístění strojů, technologií nebo vybavení, je možná realizaci i v pronajatých prostorách.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3894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Preferenční kritéria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772816"/>
            <a:ext cx="8568951" cy="468052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 smtClean="0"/>
              <a:t>Počet </a:t>
            </a:r>
            <a:r>
              <a:rPr lang="cs-CZ" sz="2400" b="1" dirty="0"/>
              <a:t>vytvořených pracovních míst v rámci </a:t>
            </a:r>
            <a:r>
              <a:rPr lang="cs-CZ" sz="2400" b="1" dirty="0" smtClean="0"/>
              <a:t>projektu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Vytvoření </a:t>
            </a:r>
            <a:r>
              <a:rPr lang="cs-CZ" sz="2400" dirty="0" err="1"/>
              <a:t>prac</a:t>
            </a:r>
            <a:r>
              <a:rPr lang="cs-CZ" sz="2400" dirty="0"/>
              <a:t>. místa v rozsahu 2,0 a více </a:t>
            </a:r>
            <a:r>
              <a:rPr lang="cs-CZ" sz="2400" dirty="0" smtClean="0"/>
              <a:t>úvazku	40 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Vytvoření </a:t>
            </a:r>
            <a:r>
              <a:rPr lang="cs-CZ" sz="2400" dirty="0" err="1"/>
              <a:t>prac</a:t>
            </a:r>
            <a:r>
              <a:rPr lang="cs-CZ" sz="2400" dirty="0"/>
              <a:t>. místa v rozsahu 1,0 až 1,9 </a:t>
            </a:r>
            <a:r>
              <a:rPr lang="cs-CZ" sz="2400" dirty="0" smtClean="0"/>
              <a:t>úvazku	20 bodů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Nezaměstnanost v místě realizace </a:t>
            </a:r>
            <a:r>
              <a:rPr lang="cs-CZ" sz="2400" b="1" dirty="0" smtClean="0"/>
              <a:t>projektu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více než 10% v území obce s pověřeným </a:t>
            </a:r>
            <a:r>
              <a:rPr lang="cs-CZ" sz="2400" dirty="0" smtClean="0"/>
              <a:t>OÚ		10 bodů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245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125113" cy="924475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064896" cy="4824535"/>
          </a:xfrm>
        </p:spPr>
        <p:txBody>
          <a:bodyPr anchor="t"/>
          <a:lstStyle/>
          <a:p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1"/>
          <p:cNvSpPr txBox="1">
            <a:spLocks/>
          </p:cNvSpPr>
          <p:nvPr/>
        </p:nvSpPr>
        <p:spPr>
          <a:xfrm>
            <a:off x="395536" y="1772816"/>
            <a:ext cx="8568951" cy="46805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>
          <a:xfrm>
            <a:off x="393754" y="1772816"/>
            <a:ext cx="8568951" cy="468052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Výše celkových způsobilých výdajů na </a:t>
            </a:r>
            <a:r>
              <a:rPr lang="cs-CZ" sz="2400" b="1" dirty="0" smtClean="0"/>
              <a:t>projekt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do 1.000.000,- Kč </a:t>
            </a:r>
            <a:r>
              <a:rPr lang="cs-CZ" sz="2400" dirty="0" smtClean="0"/>
              <a:t>včetně				20 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/>
              <a:t>od 1.000.001 Kč do 2.000.000,- Kč </a:t>
            </a:r>
            <a:r>
              <a:rPr lang="pl-PL" sz="2400" dirty="0" smtClean="0"/>
              <a:t>včetně		10 bodů</a:t>
            </a:r>
            <a:endParaRPr lang="cs-CZ" sz="2400" dirty="0" smtClean="0"/>
          </a:p>
          <a:p>
            <a:pPr>
              <a:buFont typeface="Wingdings" panose="05000000000000000000" pitchFamily="2" charset="2"/>
              <a:buChar char="ü"/>
            </a:pPr>
            <a:endParaRPr lang="cs-CZ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Podpora začínajících </a:t>
            </a:r>
            <a:r>
              <a:rPr lang="cs-CZ" sz="2400" b="1" dirty="0" smtClean="0"/>
              <a:t>podnikatelů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Žadatel podniká maximálně 2 roky</a:t>
            </a:r>
            <a:r>
              <a:rPr lang="cs-CZ" sz="2400" dirty="0" smtClean="0"/>
              <a:t>		5 bodů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92875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Preferenční kritéria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807361"/>
            <a:ext cx="8424936" cy="4717983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Podpora </a:t>
            </a:r>
            <a:r>
              <a:rPr lang="cs-CZ" sz="2400" b="1" dirty="0" err="1" smtClean="0"/>
              <a:t>mikropodniků</a:t>
            </a:r>
            <a:endParaRPr lang="cs-CZ" sz="2400" b="1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sz="24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Žadatelem </a:t>
            </a:r>
            <a:r>
              <a:rPr lang="cs-CZ" sz="2400" dirty="0"/>
              <a:t>je </a:t>
            </a:r>
            <a:r>
              <a:rPr lang="cs-CZ" sz="2400" dirty="0" err="1" smtClean="0"/>
              <a:t>mikropodnik</a:t>
            </a:r>
            <a:r>
              <a:rPr lang="cs-CZ" sz="2400" dirty="0" smtClean="0"/>
              <a:t> 		10 bodů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Udržitelnost projektového záměru - projekt je zaměřen na vybrané činnosti dle </a:t>
            </a:r>
            <a:r>
              <a:rPr lang="cs-CZ" sz="2400" b="1" dirty="0" smtClean="0"/>
              <a:t>CZ-NACE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Oblasti činnosti dle CZ-NACE - C, F, G, </a:t>
            </a:r>
            <a:r>
              <a:rPr lang="cs-CZ" sz="2400" dirty="0" smtClean="0"/>
              <a:t>S	15 bodů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8393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 – klasické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428</TotalTime>
  <Words>404</Words>
  <Application>Microsoft Office PowerPoint</Application>
  <PresentationFormat>Předvádění na obrazovce (4:3)</PresentationFormat>
  <Paragraphs>75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Tok</vt:lpstr>
      <vt:lpstr>Fiche  3 - Rozvoj nezemědělského podnikání Článek 19, odstavec 1., písmeno b) Podpora investic na založení nebo rozvoj nezemědělských činností</vt:lpstr>
      <vt:lpstr>Oblasti podpory</vt:lpstr>
      <vt:lpstr>Oprávnění žadatelé</vt:lpstr>
      <vt:lpstr>Výše dotace</vt:lpstr>
      <vt:lpstr>Další podmínky</vt:lpstr>
      <vt:lpstr>Další podmínky</vt:lpstr>
      <vt:lpstr>Preferenční kritéria</vt:lpstr>
      <vt:lpstr>Preferenční kritéria</vt:lpstr>
      <vt:lpstr>Preferenční kritéria</vt:lpstr>
      <vt:lpstr>Preferenční kritéria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Fiche  1 - Zemědělská prvovýroba</dc:title>
  <dc:creator>Renata</dc:creator>
  <cp:lastModifiedBy>Renata</cp:lastModifiedBy>
  <cp:revision>22</cp:revision>
  <dcterms:created xsi:type="dcterms:W3CDTF">2017-03-10T13:18:29Z</dcterms:created>
  <dcterms:modified xsi:type="dcterms:W3CDTF">2017-04-12T13:42:44Z</dcterms:modified>
</cp:coreProperties>
</file>