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0" r:id="rId5"/>
    <p:sldId id="265" r:id="rId6"/>
    <p:sldId id="266" r:id="rId7"/>
    <p:sldId id="25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nezemědělského podnikání </a:t>
            </a:r>
            <a:r>
              <a:rPr lang="cs-CZ" sz="2000" dirty="0" smtClean="0">
                <a:solidFill>
                  <a:schemeClr val="bg1"/>
                </a:solidFill>
              </a:rPr>
              <a:t>Článek </a:t>
            </a:r>
            <a:r>
              <a:rPr lang="cs-CZ" sz="2000" dirty="0">
                <a:solidFill>
                  <a:schemeClr val="bg1"/>
                </a:solidFill>
              </a:rPr>
              <a:t>19, odstavec 1., písmeno b) Podpora investic na založení nebo rozvoj nezemědělských činností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5040560"/>
          </a:xfrm>
        </p:spPr>
        <p:txBody>
          <a:bodyPr anchor="t"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200" b="1" dirty="0"/>
              <a:t>investice do vybraných nezemědělských činností dle Klasifikace </a:t>
            </a:r>
            <a:r>
              <a:rPr lang="cs-CZ" sz="4200" b="1" dirty="0" smtClean="0"/>
              <a:t>ekonomických </a:t>
            </a:r>
            <a:r>
              <a:rPr lang="cs-CZ" sz="4200" b="1" dirty="0"/>
              <a:t>činností (CZ-NACE</a:t>
            </a:r>
            <a:r>
              <a:rPr lang="cs-CZ" sz="4200" b="1" dirty="0" smtClean="0"/>
              <a:t>):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/>
              <a:t>C </a:t>
            </a:r>
            <a:r>
              <a:rPr lang="cs-CZ" sz="3800" b="1" dirty="0" smtClean="0"/>
              <a:t>Zpracovatelský </a:t>
            </a:r>
            <a:r>
              <a:rPr lang="cs-CZ" sz="3800" b="1" dirty="0"/>
              <a:t>průmysl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G Velkoobchod </a:t>
            </a:r>
            <a:r>
              <a:rPr lang="cs-CZ" sz="3800" b="1" dirty="0"/>
              <a:t>a maloobchod; opravy a údržba motorových vozidel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I Ubytování</a:t>
            </a:r>
            <a:r>
              <a:rPr lang="cs-CZ" sz="3800" dirty="0"/>
              <a:t>, stravování a </a:t>
            </a:r>
            <a:r>
              <a:rPr lang="cs-CZ" sz="3800" dirty="0" smtClean="0"/>
              <a:t>pohostinství 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J Informační </a:t>
            </a:r>
            <a:r>
              <a:rPr lang="cs-CZ" sz="3800" dirty="0"/>
              <a:t>a komunikační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M Profesní</a:t>
            </a:r>
            <a:r>
              <a:rPr lang="cs-CZ" sz="3800" dirty="0"/>
              <a:t>, vědecké a technické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79 </a:t>
            </a:r>
            <a:r>
              <a:rPr lang="cs-CZ" sz="3800" dirty="0" smtClean="0"/>
              <a:t>Činnosti </a:t>
            </a:r>
            <a:r>
              <a:rPr lang="cs-CZ" sz="3800" dirty="0"/>
              <a:t>cestovních kanceláří a agentur a ostatní rezervační </a:t>
            </a:r>
            <a:r>
              <a:rPr lang="cs-CZ" sz="3800" dirty="0" smtClean="0"/>
              <a:t>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81 </a:t>
            </a:r>
            <a:r>
              <a:rPr lang="cs-CZ" sz="3800" dirty="0" smtClean="0"/>
              <a:t>Činnosti </a:t>
            </a:r>
            <a:r>
              <a:rPr lang="cs-CZ" sz="3800" dirty="0"/>
              <a:t>související se stavbami a úpravou </a:t>
            </a:r>
            <a:r>
              <a:rPr lang="cs-CZ" sz="3800" dirty="0" smtClean="0"/>
              <a:t>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82.1 </a:t>
            </a:r>
            <a:r>
              <a:rPr lang="cs-CZ" sz="3800" dirty="0" smtClean="0"/>
              <a:t>Administrativní </a:t>
            </a:r>
            <a:r>
              <a:rPr lang="cs-CZ" sz="3800" dirty="0"/>
              <a:t>a kancelářské </a:t>
            </a:r>
            <a:r>
              <a:rPr lang="cs-CZ" sz="3800" dirty="0" smtClean="0"/>
              <a:t>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82.3 </a:t>
            </a:r>
            <a:r>
              <a:rPr lang="cs-CZ" sz="3800" dirty="0" smtClean="0"/>
              <a:t>Pořádání </a:t>
            </a:r>
            <a:r>
              <a:rPr lang="cs-CZ" sz="3800" dirty="0"/>
              <a:t>konferencí a hospodářských </a:t>
            </a:r>
            <a:r>
              <a:rPr lang="cs-CZ" sz="3800" dirty="0" smtClean="0"/>
              <a:t>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82.92 </a:t>
            </a:r>
            <a:r>
              <a:rPr lang="cs-CZ" sz="3800" dirty="0" smtClean="0"/>
              <a:t>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P </a:t>
            </a:r>
            <a:r>
              <a:rPr lang="cs-CZ" sz="3800" dirty="0"/>
              <a:t>85.59 </a:t>
            </a:r>
            <a:r>
              <a:rPr lang="cs-CZ" sz="3800" dirty="0" smtClean="0"/>
              <a:t>Ostatní </a:t>
            </a:r>
            <a:r>
              <a:rPr lang="cs-CZ" sz="3800" dirty="0"/>
              <a:t>vzdělávání j. n</a:t>
            </a:r>
            <a:r>
              <a:rPr lang="cs-CZ" sz="3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R </a:t>
            </a:r>
            <a:r>
              <a:rPr lang="cs-CZ" sz="3800" dirty="0"/>
              <a:t>93 </a:t>
            </a:r>
            <a:r>
              <a:rPr lang="cs-CZ" sz="3800" dirty="0" smtClean="0"/>
              <a:t>Sportovní</a:t>
            </a:r>
            <a:r>
              <a:rPr lang="cs-CZ" sz="3800" dirty="0"/>
              <a:t>, zábavní a rekreační </a:t>
            </a:r>
            <a:r>
              <a:rPr lang="cs-CZ" sz="3800" dirty="0" smtClean="0"/>
              <a:t>činnosti </a:t>
            </a:r>
            <a:r>
              <a:rPr lang="cs-CZ" sz="3800" dirty="0"/>
              <a:t> </a:t>
            </a:r>
            <a:r>
              <a:rPr lang="cs-CZ" sz="3800" dirty="0" smtClean="0"/>
              <a:t>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95 </a:t>
            </a:r>
            <a:r>
              <a:rPr lang="cs-CZ" sz="3800" b="1" dirty="0" smtClean="0"/>
              <a:t>Opravy </a:t>
            </a:r>
            <a:r>
              <a:rPr lang="cs-CZ" sz="3800" b="1" dirty="0"/>
              <a:t>počítačů a výrobků pro osobní potřebu a převážně pro </a:t>
            </a:r>
            <a:r>
              <a:rPr lang="cs-CZ" sz="3800" b="1" dirty="0" smtClean="0"/>
              <a:t>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96 </a:t>
            </a:r>
            <a:r>
              <a:rPr lang="cs-CZ" sz="3800" b="1" dirty="0" smtClean="0"/>
              <a:t>Poskytování </a:t>
            </a:r>
            <a:r>
              <a:rPr lang="cs-CZ" sz="3800" b="1" dirty="0"/>
              <a:t>ostatních osobních </a:t>
            </a:r>
            <a:r>
              <a:rPr lang="cs-CZ" sz="3800" b="1" dirty="0" smtClean="0"/>
              <a:t>služeb</a:t>
            </a:r>
            <a:endParaRPr lang="cs-CZ" sz="3800" b="1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Podnikatelské subjekty (FO a PO) - </a:t>
            </a:r>
            <a:r>
              <a:rPr lang="cs-CZ" dirty="0" err="1"/>
              <a:t>mikropodniky</a:t>
            </a:r>
            <a:r>
              <a:rPr lang="cs-CZ" dirty="0"/>
              <a:t> a malé podniky ve venkovských oblastech, jakož i zemědělci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41333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35 % pro střední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45 % pro malé 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</a:t>
            </a:r>
            <a:r>
              <a:rPr lang="cs-CZ" sz="2400" dirty="0" smtClean="0"/>
              <a:t>dvou režimech - si </a:t>
            </a:r>
            <a:r>
              <a:rPr lang="cs-CZ" sz="2400" dirty="0"/>
              <a:t>žadatel může zvolit: 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dirty="0"/>
              <a:t>blokové </a:t>
            </a:r>
            <a:r>
              <a:rPr lang="cs-CZ" sz="2400" dirty="0" smtClean="0"/>
              <a:t>výjimky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i="1" dirty="0"/>
              <a:t>de </a:t>
            </a:r>
            <a:r>
              <a:rPr lang="cs-CZ" sz="2400" i="1" dirty="0" err="1"/>
              <a:t>minimis</a:t>
            </a:r>
            <a:r>
              <a:rPr lang="cs-CZ" sz="2400" i="1" dirty="0"/>
              <a:t> 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nemůže žádat žadatel, který v posledních dvou letech před podáním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 ukončil stejnou nebo podobnou činnost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nelze poskytnout na: nákup zemědělských a lesnických strojů (tj. strojů označených kategorií </a:t>
            </a:r>
            <a:r>
              <a:rPr lang="cs-CZ" dirty="0" smtClean="0"/>
              <a:t>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Žadatel musí </a:t>
            </a:r>
            <a:r>
              <a:rPr lang="cs-CZ" dirty="0"/>
              <a:t>dodržet kategorii podniku (malý, střední), kterou deklaroval při podání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MAS, i ke dni podpisu Dohody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ubytovací zařízení - kapacita </a:t>
            </a:r>
            <a:r>
              <a:rPr lang="cs-CZ" dirty="0"/>
              <a:t>nejméně 6 lůžek, maximálně však 40 lůžek.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Ubytování – pokud se </a:t>
            </a:r>
            <a:r>
              <a:rPr lang="cs-CZ" dirty="0"/>
              <a:t>vybírají místní poplatky z cestovního </a:t>
            </a:r>
            <a:r>
              <a:rPr lang="cs-CZ" dirty="0" smtClean="0"/>
              <a:t>ruchu, žadatel se </a:t>
            </a:r>
            <a:r>
              <a:rPr lang="cs-CZ" dirty="0"/>
              <a:t>přihlásí k poplatkové povinnosti u příslušné obce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2,0 a více </a:t>
            </a:r>
            <a:r>
              <a:rPr lang="cs-CZ" sz="2400" dirty="0" smtClean="0"/>
              <a:t>úvazku	40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až 1,9 </a:t>
            </a:r>
            <a:r>
              <a:rPr lang="cs-CZ" sz="2400" dirty="0" smtClean="0"/>
              <a:t>úvazku	20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Nezaměstnanost v místě realizace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více než 10% v území obce s pověřeným </a:t>
            </a:r>
            <a:r>
              <a:rPr lang="cs-CZ" sz="2400" dirty="0" smtClean="0"/>
              <a:t>OÚ		10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</a:t>
            </a:r>
            <a:r>
              <a:rPr lang="cs-CZ" sz="2400" b="1" dirty="0" smtClean="0"/>
              <a:t>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</a:t>
            </a:r>
            <a:r>
              <a:rPr lang="cs-CZ" sz="2400" dirty="0" smtClean="0"/>
              <a:t>včetně		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2.000.000,- Kč </a:t>
            </a:r>
            <a:r>
              <a:rPr lang="pl-PL" sz="2400" dirty="0" smtClean="0"/>
              <a:t>včetně		10 bodů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Podpora začínajících </a:t>
            </a:r>
            <a:r>
              <a:rPr lang="cs-CZ" sz="2400" b="1" dirty="0" smtClean="0"/>
              <a:t>podnikatelů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Žadatel podniká maximálně 2 roky</a:t>
            </a:r>
            <a:r>
              <a:rPr lang="cs-CZ" sz="2400" dirty="0" smtClean="0"/>
              <a:t>		5 bodů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Podpora </a:t>
            </a:r>
            <a:r>
              <a:rPr lang="cs-CZ" sz="2400" b="1" dirty="0" err="1" smtClean="0"/>
              <a:t>mikropodniků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Žadatelem </a:t>
            </a:r>
            <a:r>
              <a:rPr lang="cs-CZ" sz="2400" dirty="0"/>
              <a:t>je </a:t>
            </a:r>
            <a:r>
              <a:rPr lang="cs-CZ" sz="2400" dirty="0" err="1" smtClean="0"/>
              <a:t>mikropodnik</a:t>
            </a:r>
            <a:r>
              <a:rPr lang="cs-CZ" sz="2400" dirty="0" smtClean="0"/>
              <a:t> 		10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Udržitelnost projektového záměru - projekt je zaměřen na vybrané činnosti dle </a:t>
            </a:r>
            <a:r>
              <a:rPr lang="cs-CZ" sz="2400" b="1" dirty="0" smtClean="0"/>
              <a:t>CZ-NACE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Oblasti činnosti dle CZ-NACE - C, F, G, </a:t>
            </a:r>
            <a:r>
              <a:rPr lang="cs-CZ" sz="2400" dirty="0" smtClean="0"/>
              <a:t>S	15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404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Fiche  3 - Rozvoj nezemědělského podnikání Článek 19, odstavec 1., písmeno b) Podpora investic na založení nebo rozvoj nezemědělských činností</vt:lpstr>
      <vt:lpstr>Oblasti podpory</vt:lpstr>
      <vt:lpstr>Oprávnění žadatelé</vt:lpstr>
      <vt:lpstr>Výše dotace</vt:lpstr>
      <vt:lpstr>Další podmínky</vt:lpstr>
      <vt:lpstr>Další podmínky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22</cp:revision>
  <dcterms:created xsi:type="dcterms:W3CDTF">2017-03-10T13:18:29Z</dcterms:created>
  <dcterms:modified xsi:type="dcterms:W3CDTF">2017-04-12T13:42:44Z</dcterms:modified>
</cp:coreProperties>
</file>