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9" r:id="rId3"/>
    <p:sldId id="264" r:id="rId4"/>
    <p:sldId id="267" r:id="rId5"/>
    <p:sldId id="260" r:id="rId6"/>
    <p:sldId id="265" r:id="rId7"/>
    <p:sldId id="266" r:id="rId8"/>
    <p:sldId id="268" r:id="rId9"/>
    <p:sldId id="269" r:id="rId10"/>
    <p:sldId id="258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7DFCD-3EB7-45E3-9C3B-BA2D50C1C0E3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4005064"/>
            <a:ext cx="8424936" cy="1512168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4 – </a:t>
            </a:r>
            <a:r>
              <a:rPr lang="cs-CZ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Lesnictví</a:t>
            </a:r>
            <a:br>
              <a:rPr lang="cs-CZ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bg1"/>
                </a:solidFill>
              </a:rPr>
              <a:t>Článek 26 Investice do lesnických technologií a zpracování lesnických produktů, jejich mobilizace a uvádění na trh </a:t>
            </a:r>
            <a:endParaRPr lang="cs-CZ" sz="2000" dirty="0">
              <a:solidFill>
                <a:schemeClr val="bg1"/>
              </a:solidFill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352928" cy="1673199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  <a:endParaRPr lang="cs-CZ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590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68052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Počet </a:t>
            </a:r>
            <a:r>
              <a:rPr lang="cs-CZ" sz="2400" b="1" dirty="0"/>
              <a:t>vytvořených pracovních míst v rámci </a:t>
            </a:r>
            <a:r>
              <a:rPr lang="cs-CZ" sz="2400" b="1" dirty="0" smtClean="0"/>
              <a:t>projektu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Vytvoření </a:t>
            </a:r>
            <a:r>
              <a:rPr lang="cs-CZ" sz="2400" dirty="0" err="1"/>
              <a:t>prac</a:t>
            </a:r>
            <a:r>
              <a:rPr lang="cs-CZ" sz="2400" dirty="0"/>
              <a:t>. místa v rozsahu </a:t>
            </a:r>
            <a:r>
              <a:rPr lang="cs-CZ" sz="2400" dirty="0" smtClean="0"/>
              <a:t>1,0 </a:t>
            </a:r>
            <a:r>
              <a:rPr lang="cs-CZ" sz="2400" dirty="0"/>
              <a:t>a více </a:t>
            </a:r>
            <a:r>
              <a:rPr lang="cs-CZ" sz="2400" dirty="0" smtClean="0"/>
              <a:t>úvazku	    30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Výše celkových způsobilých výdajů na projekt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do 1.000.000,- Kč včetně				</a:t>
            </a:r>
            <a:r>
              <a:rPr lang="cs-CZ" sz="2400" dirty="0" smtClean="0"/>
              <a:t>30 </a:t>
            </a:r>
            <a:r>
              <a:rPr lang="cs-CZ" sz="2400" dirty="0"/>
              <a:t>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od 1.000.001 Kč do 2.000.000,- Kč včetně		</a:t>
            </a:r>
            <a:r>
              <a:rPr lang="pl-PL" sz="2400" dirty="0" smtClean="0"/>
              <a:t>15 </a:t>
            </a:r>
            <a:r>
              <a:rPr lang="pl-PL" sz="2400" dirty="0"/>
              <a:t>bodů</a:t>
            </a:r>
            <a:endParaRPr lang="cs-CZ" sz="2400" dirty="0"/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245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1772816"/>
            <a:ext cx="8568951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393754" y="1772816"/>
            <a:ext cx="8568951" cy="468052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Velikost obhospodařovaného lesního </a:t>
            </a:r>
            <a:r>
              <a:rPr lang="cs-CZ" sz="2400" b="1" dirty="0" smtClean="0"/>
              <a:t>majetku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Obhospodařovaný lesní majetek je do 50 ha </a:t>
            </a:r>
            <a:r>
              <a:rPr lang="cs-CZ" sz="2400" dirty="0" smtClean="0"/>
              <a:t>včetně    10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Obhospodařovaný lesní majetek 50,1 - 200 ha </a:t>
            </a:r>
            <a:r>
              <a:rPr lang="cs-CZ" sz="2400" dirty="0" smtClean="0"/>
              <a:t>včetně   5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Velikost podniku </a:t>
            </a:r>
            <a:r>
              <a:rPr lang="cs-CZ" sz="2400" b="1" dirty="0" smtClean="0"/>
              <a:t>žadatele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Žadatelem je </a:t>
            </a:r>
            <a:r>
              <a:rPr lang="cs-CZ" sz="2400" dirty="0" err="1" smtClean="0"/>
              <a:t>mikropodnik</a:t>
            </a:r>
            <a:r>
              <a:rPr lang="cs-CZ" sz="2400" dirty="0" smtClean="0"/>
              <a:t>			15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Žadatelem je malý </a:t>
            </a:r>
            <a:r>
              <a:rPr lang="cs-CZ" sz="2400" dirty="0" smtClean="0"/>
              <a:t>podnik			10 bodů</a:t>
            </a:r>
          </a:p>
        </p:txBody>
      </p:sp>
    </p:spTree>
    <p:extLst>
      <p:ext uri="{BB962C8B-B14F-4D97-AF65-F5344CB8AC3E}">
        <p14:creationId xmlns:p14="http://schemas.microsoft.com/office/powerpoint/2010/main" val="3092875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07361"/>
            <a:ext cx="8424936" cy="4717983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Žadatel využil v posledních 2 letech (v roce 2016 a nebo 2015) některý z níže uvedených nástrojů aktivní politiky zaměstnanosti (APZ</a:t>
            </a:r>
            <a:r>
              <a:rPr lang="cs-CZ" sz="2400" b="1" dirty="0" smtClean="0"/>
              <a:t>) </a:t>
            </a:r>
            <a:r>
              <a:rPr lang="cs-CZ" sz="2400" dirty="0" smtClean="0"/>
              <a:t>- </a:t>
            </a:r>
            <a:r>
              <a:rPr lang="cs-CZ" sz="2400" dirty="0"/>
              <a:t>veřejně prospěšné </a:t>
            </a:r>
            <a:r>
              <a:rPr lang="cs-CZ" sz="2400" dirty="0" smtClean="0"/>
              <a:t>práce, společensky </a:t>
            </a:r>
            <a:r>
              <a:rPr lang="cs-CZ" sz="2400" dirty="0"/>
              <a:t>účelné pracovní </a:t>
            </a:r>
            <a:r>
              <a:rPr lang="cs-CZ" sz="2400" dirty="0" smtClean="0"/>
              <a:t>místo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		ANO		15 bodů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839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 smtClean="0"/>
              <a:t>Minimální </a:t>
            </a:r>
            <a:r>
              <a:rPr lang="cs-CZ" sz="3200" b="1" dirty="0"/>
              <a:t>počet </a:t>
            </a:r>
            <a:r>
              <a:rPr lang="cs-CZ" sz="3200" b="1" dirty="0" smtClean="0"/>
              <a:t>bodů za preferenční </a:t>
            </a:r>
            <a:r>
              <a:rPr lang="cs-CZ" sz="3200" b="1" dirty="0"/>
              <a:t>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/>
              <a:t>35 bodů</a:t>
            </a:r>
            <a:endParaRPr lang="cs-CZ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79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Oblasti podpory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5"/>
            <a:ext cx="8568952" cy="4896545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pořízení strojů a technologií určených pro hospodaření na lesních pozemcích jako např. stroje a technologie pro obnovu, výchovu a těžbu lesních porostů včetně přibližování, stroje ke zpracování </a:t>
            </a:r>
            <a:r>
              <a:rPr lang="cs-CZ" dirty="0" err="1"/>
              <a:t>potěžebních</a:t>
            </a:r>
            <a:r>
              <a:rPr lang="cs-CZ" dirty="0"/>
              <a:t> zbytků, stroje pro přípravu půdy před zalesněním, stroje, technologie a zařízení pro lesní školkařskou </a:t>
            </a:r>
            <a:r>
              <a:rPr lang="cs-CZ" dirty="0" smtClean="0"/>
              <a:t>činnost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výstavba </a:t>
            </a:r>
            <a:r>
              <a:rPr lang="cs-CZ" dirty="0"/>
              <a:t>či modernizace dřevozpracujících provozoven včetně technologického vybavení </a:t>
            </a:r>
          </a:p>
        </p:txBody>
      </p:sp>
    </p:spTree>
    <p:extLst>
      <p:ext uri="{BB962C8B-B14F-4D97-AF65-F5344CB8AC3E}">
        <p14:creationId xmlns:p14="http://schemas.microsoft.com/office/powerpoint/2010/main" val="33741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Oprávnění žadatelé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1"/>
            <a:ext cx="8424936" cy="504056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Pořízení techniky </a:t>
            </a:r>
            <a:r>
              <a:rPr lang="cs-CZ" b="1" dirty="0"/>
              <a:t>a technologií pro lesní hospodářství: </a:t>
            </a:r>
            <a:endParaRPr lang="cs-CZ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Držitelé </a:t>
            </a:r>
            <a:r>
              <a:rPr lang="cs-CZ" dirty="0"/>
              <a:t>(vlastníci, nájemci, pachtýři nebo vypůjčitelé) lesů</a:t>
            </a:r>
            <a:r>
              <a:rPr lang="cs-CZ" dirty="0" smtClean="0"/>
              <a:t>, </a:t>
            </a:r>
            <a:r>
              <a:rPr lang="cs-CZ" dirty="0"/>
              <a:t>jejich </a:t>
            </a:r>
            <a:r>
              <a:rPr lang="cs-CZ" dirty="0" smtClean="0"/>
              <a:t>sdružení </a:t>
            </a:r>
            <a:r>
              <a:rPr lang="cs-CZ" dirty="0"/>
              <a:t>s právní subjektivitou nebo spolky,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Obce, právnické osoby zřízené </a:t>
            </a:r>
            <a:r>
              <a:rPr lang="cs-CZ" dirty="0"/>
              <a:t>nebo založenými </a:t>
            </a:r>
            <a:r>
              <a:rPr lang="cs-CZ" dirty="0" smtClean="0"/>
              <a:t>obcemi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dobrovolnými svazky </a:t>
            </a:r>
            <a:r>
              <a:rPr lang="cs-CZ" dirty="0"/>
              <a:t>obcí.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Nákup koně </a:t>
            </a:r>
            <a:r>
              <a:rPr lang="cs-CZ" b="1" dirty="0"/>
              <a:t>a vyvážecí vlek za </a:t>
            </a:r>
            <a:r>
              <a:rPr lang="cs-CZ" b="1" dirty="0" smtClean="0"/>
              <a:t>koně: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fyzická </a:t>
            </a:r>
            <a:r>
              <a:rPr lang="cs-CZ" dirty="0"/>
              <a:t>nebo právnická osoba poskytující služby v lesnictví, pokud je malým nebo středním podnikem. </a:t>
            </a:r>
          </a:p>
        </p:txBody>
      </p:sp>
    </p:spTree>
    <p:extLst>
      <p:ext uri="{BB962C8B-B14F-4D97-AF65-F5344CB8AC3E}">
        <p14:creationId xmlns:p14="http://schemas.microsoft.com/office/powerpoint/2010/main" val="183159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Oprávnění žadatelé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88839"/>
            <a:ext cx="8424936" cy="468052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Pořízení technického </a:t>
            </a:r>
            <a:r>
              <a:rPr lang="cs-CZ" b="1" dirty="0"/>
              <a:t>vybavení dřevozpracujících provozoven: </a:t>
            </a:r>
            <a:endParaRPr lang="cs-CZ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fyzické </a:t>
            </a:r>
            <a:r>
              <a:rPr lang="cs-CZ" dirty="0"/>
              <a:t>nebo právnické osoby podnikající v lesnictví nebo souvisejícím </a:t>
            </a:r>
            <a:r>
              <a:rPr lang="cs-CZ" dirty="0" smtClean="0"/>
              <a:t>odvětví (malého </a:t>
            </a:r>
            <a:r>
              <a:rPr lang="cs-CZ" dirty="0"/>
              <a:t>a </a:t>
            </a:r>
            <a:r>
              <a:rPr lang="cs-CZ" dirty="0" smtClean="0"/>
              <a:t>střední podniky)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a </a:t>
            </a:r>
            <a:r>
              <a:rPr lang="cs-CZ" dirty="0"/>
              <a:t>obce a právnické osoby založené nebo zřízené </a:t>
            </a:r>
            <a:r>
              <a:rPr lang="cs-CZ" dirty="0" smtClean="0"/>
              <a:t>obcemi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dobrovolné </a:t>
            </a:r>
            <a:r>
              <a:rPr lang="cs-CZ" dirty="0"/>
              <a:t>svazky obcí. </a:t>
            </a:r>
          </a:p>
        </p:txBody>
      </p:sp>
    </p:spTree>
    <p:extLst>
      <p:ext uri="{BB962C8B-B14F-4D97-AF65-F5344CB8AC3E}">
        <p14:creationId xmlns:p14="http://schemas.microsoft.com/office/powerpoint/2010/main" val="115914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0401" y="548680"/>
            <a:ext cx="8640959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Výše dotace – způsobilé výdaje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424936" cy="486199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48607" y="1628800"/>
            <a:ext cx="864096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sz="2600" b="1" dirty="0" smtClean="0"/>
              <a:t>50 % </a:t>
            </a:r>
            <a:r>
              <a:rPr lang="pl-PL" sz="2800" b="1" dirty="0" smtClean="0"/>
              <a:t> </a:t>
            </a:r>
            <a:r>
              <a:rPr lang="pl-PL" sz="2800" b="1" dirty="0"/>
              <a:t>způsobilých výdajů, ze kterých je stanovena </a:t>
            </a:r>
            <a:r>
              <a:rPr lang="pl-PL" sz="2800" b="1" dirty="0" smtClean="0"/>
              <a:t>dotace</a:t>
            </a:r>
          </a:p>
          <a:p>
            <a:r>
              <a:rPr lang="cs-CZ" sz="2800" dirty="0" smtClean="0"/>
              <a:t>- </a:t>
            </a:r>
            <a:r>
              <a:rPr lang="cs-CZ" sz="2400" dirty="0" smtClean="0"/>
              <a:t>stroje </a:t>
            </a:r>
            <a:r>
              <a:rPr lang="cs-CZ" sz="2400" dirty="0"/>
              <a:t>a technologie (včetně koně) pro obnovu, výchovu a těžbu lesních porostů včetně přibližování </a:t>
            </a:r>
          </a:p>
          <a:p>
            <a:r>
              <a:rPr lang="cs-CZ" sz="2400" dirty="0" smtClean="0"/>
              <a:t>- stroje </a:t>
            </a:r>
            <a:r>
              <a:rPr lang="cs-CZ" sz="2400" dirty="0"/>
              <a:t>ke zpracování </a:t>
            </a:r>
            <a:r>
              <a:rPr lang="cs-CZ" sz="2400" dirty="0" err="1"/>
              <a:t>potěžebních</a:t>
            </a:r>
            <a:r>
              <a:rPr lang="cs-CZ" sz="2400" dirty="0"/>
              <a:t> zbytků </a:t>
            </a:r>
          </a:p>
          <a:p>
            <a:r>
              <a:rPr lang="cs-CZ" sz="2400" dirty="0" smtClean="0"/>
              <a:t>- stroje </a:t>
            </a:r>
            <a:r>
              <a:rPr lang="cs-CZ" sz="2400" dirty="0"/>
              <a:t>pro přípravu půdy před zalesněním </a:t>
            </a:r>
          </a:p>
          <a:p>
            <a:r>
              <a:rPr lang="cs-CZ" sz="2400" dirty="0" smtClean="0"/>
              <a:t>- stroje</a:t>
            </a:r>
            <a:r>
              <a:rPr lang="cs-CZ" sz="2400" dirty="0"/>
              <a:t>, technologie, zařízení a stavby pro lesní školkařskou činnost </a:t>
            </a:r>
          </a:p>
          <a:p>
            <a:r>
              <a:rPr lang="cs-CZ" sz="2400" dirty="0" smtClean="0"/>
              <a:t>- stroje </a:t>
            </a:r>
            <a:r>
              <a:rPr lang="cs-CZ" sz="2400" dirty="0"/>
              <a:t>a zařízení pro údržbu a opravy lesních cest </a:t>
            </a:r>
          </a:p>
          <a:p>
            <a:r>
              <a:rPr lang="cs-CZ" sz="2400" dirty="0" smtClean="0"/>
              <a:t>- mobilní </a:t>
            </a:r>
            <a:r>
              <a:rPr lang="cs-CZ" sz="2400" dirty="0"/>
              <a:t>stroje pro </a:t>
            </a:r>
            <a:r>
              <a:rPr lang="cs-CZ" sz="2400" dirty="0" err="1"/>
              <a:t>sortimentaci</a:t>
            </a:r>
            <a:r>
              <a:rPr lang="cs-CZ" sz="2400" dirty="0"/>
              <a:t> a pořez dříví </a:t>
            </a:r>
          </a:p>
          <a:p>
            <a:r>
              <a:rPr lang="cs-CZ" sz="2400" dirty="0" smtClean="0"/>
              <a:t>- výstavba </a:t>
            </a:r>
            <a:r>
              <a:rPr lang="cs-CZ" sz="2400" dirty="0"/>
              <a:t>či modernizace dřevozpracujícího provozu - stavba a technologické vybavení </a:t>
            </a:r>
          </a:p>
          <a:p>
            <a:r>
              <a:rPr lang="cs-CZ" sz="2400" dirty="0" smtClean="0"/>
              <a:t>- nákup </a:t>
            </a:r>
            <a:r>
              <a:rPr lang="cs-CZ" sz="2400" dirty="0"/>
              <a:t>nemovitosti v případě dřevozpracujícího provozu 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408108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Kritéria přijatelnosti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Žadatel je </a:t>
            </a:r>
            <a:r>
              <a:rPr lang="cs-CZ" dirty="0"/>
              <a:t>vlastníkem/nájemcem, pachtýřem nebo </a:t>
            </a:r>
            <a:r>
              <a:rPr lang="cs-CZ" dirty="0" smtClean="0"/>
              <a:t>vypůjčitelem </a:t>
            </a:r>
            <a:r>
              <a:rPr lang="cs-CZ" dirty="0"/>
              <a:t>lesních pozemků a hospodaří podle platného </a:t>
            </a:r>
            <a:r>
              <a:rPr lang="cs-CZ" dirty="0" smtClean="0"/>
              <a:t>LHP nebo </a:t>
            </a:r>
            <a:r>
              <a:rPr lang="cs-CZ" dirty="0"/>
              <a:t>podle převzaté platné </a:t>
            </a:r>
            <a:r>
              <a:rPr lang="cs-CZ" dirty="0" smtClean="0"/>
              <a:t>LHO, </a:t>
            </a:r>
            <a:r>
              <a:rPr lang="cs-CZ" dirty="0"/>
              <a:t>a to na minimální výměře 3 </a:t>
            </a:r>
            <a:r>
              <a:rPr lang="cs-CZ" dirty="0" smtClean="0"/>
              <a:t>ha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podpora </a:t>
            </a:r>
            <a:r>
              <a:rPr lang="cs-CZ" dirty="0"/>
              <a:t>vztahuje pouze na stroje, které jsou určeny pro hospodaření na pozemcích určených k plnění funkcí lesa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pořízení </a:t>
            </a:r>
            <a:r>
              <a:rPr lang="cs-CZ" dirty="0"/>
              <a:t>koně </a:t>
            </a:r>
            <a:r>
              <a:rPr lang="cs-CZ" dirty="0" smtClean="0"/>
              <a:t>– jen plemeno </a:t>
            </a:r>
            <a:r>
              <a:rPr lang="cs-CZ" dirty="0"/>
              <a:t>chladnokrevných koní, </a:t>
            </a:r>
            <a:r>
              <a:rPr lang="cs-CZ" dirty="0" smtClean="0"/>
              <a:t>kůň má </a:t>
            </a:r>
            <a:r>
              <a:rPr lang="cs-CZ" dirty="0"/>
              <a:t>výkonnostní zkoušky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24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Další podmínky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podpora </a:t>
            </a:r>
            <a:r>
              <a:rPr lang="cs-CZ" dirty="0"/>
              <a:t>musí mít motivační účinek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právní vztahy </a:t>
            </a:r>
            <a:r>
              <a:rPr lang="cs-CZ" dirty="0"/>
              <a:t>k </a:t>
            </a:r>
            <a:r>
              <a:rPr lang="cs-CZ" dirty="0" smtClean="0"/>
              <a:t>nemovitostem - realizace stavebních výdajů - vlastnictví</a:t>
            </a:r>
            <a:r>
              <a:rPr lang="cs-CZ" dirty="0"/>
              <a:t>, spoluvlastnictví s min. 50 % podílem, věcné břemeno.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právní vztahy k nemovitostem </a:t>
            </a:r>
            <a:r>
              <a:rPr lang="cs-CZ" dirty="0" smtClean="0"/>
              <a:t>- umístění strojů, technologií </a:t>
            </a:r>
            <a:r>
              <a:rPr lang="cs-CZ" dirty="0"/>
              <a:t>nebo vybavení </a:t>
            </a:r>
            <a:r>
              <a:rPr lang="cs-CZ" dirty="0" smtClean="0"/>
              <a:t>- </a:t>
            </a:r>
            <a:r>
              <a:rPr lang="cs-CZ" dirty="0"/>
              <a:t>vlastnictví, spoluvlastnictví s min. 50% spoluvlastnickým podílem, nájem, </a:t>
            </a:r>
            <a:r>
              <a:rPr lang="cs-CZ" dirty="0" smtClean="0"/>
              <a:t>výpůjčka, </a:t>
            </a:r>
            <a:r>
              <a:rPr lang="cs-CZ" dirty="0"/>
              <a:t>věcné břemeno </a:t>
            </a:r>
          </a:p>
        </p:txBody>
      </p:sp>
    </p:spTree>
    <p:extLst>
      <p:ext uri="{BB962C8B-B14F-4D97-AF65-F5344CB8AC3E}">
        <p14:creationId xmlns:p14="http://schemas.microsoft.com/office/powerpoint/2010/main" val="287389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Limity</a:t>
            </a:r>
            <a:endParaRPr lang="cs-CZ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060843"/>
              </p:ext>
            </p:extLst>
          </p:nvPr>
        </p:nvGraphicFramePr>
        <p:xfrm>
          <a:off x="184803" y="1268760"/>
          <a:ext cx="8936602" cy="5040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23249"/>
                <a:gridCol w="2313353"/>
              </a:tblGrid>
              <a:tr h="430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Popis výdaje </a:t>
                      </a:r>
                      <a:endParaRPr lang="cs-CZ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</a:rPr>
                        <a:t>Max. </a:t>
                      </a:r>
                      <a:r>
                        <a:rPr lang="cs-CZ" sz="1600" b="1" dirty="0">
                          <a:effectLst/>
                        </a:rPr>
                        <a:t>hodnota (bez DPH) </a:t>
                      </a:r>
                      <a:endParaRPr lang="cs-CZ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797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Přibližovač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skidder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– dříve „(S)LKT“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5 000 000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41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Traktor 50-150 kW pro práci v lese (lesnický traktor nebo zemědělský traktor s lesnickou nástavbou – venkovním rámem kolem kabiny, drátěnou sítí pro ochranu zadního skla a bočních skel, čelním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rampovačem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lanovým navijákem pro soustřeďování dříví) 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smtClean="0">
                          <a:effectLst/>
                        </a:rPr>
                        <a:t>4 </a:t>
                      </a:r>
                      <a:r>
                        <a:rPr lang="cs-CZ" sz="1800" dirty="0">
                          <a:effectLst/>
                        </a:rPr>
                        <a:t>000 000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55540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Traktor do 50 kW pro práci v lese (lesnický traktor nebo zemědělský traktor s lesnickou nástavbou – venkovním rámem kolem kabiny, drátěnou sítí pro ochranu zadního skla a bočních skel a lanovým navijákem pro soustřeďování dříví)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1 500 000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0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Kůň pro práci v lese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07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Vyvážeč (forwarder) do 150 kW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5 000 000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0052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Klanicový vyvážecí vlek za traktor s hydraulickým jeřábem s drapákem pro nakládání dříví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3 000 000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2897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Limity</a:t>
            </a:r>
            <a:endParaRPr lang="cs-CZ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560528"/>
              </p:ext>
            </p:extLst>
          </p:nvPr>
        </p:nvGraphicFramePr>
        <p:xfrm>
          <a:off x="467543" y="1268761"/>
          <a:ext cx="8424937" cy="5398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44035"/>
                <a:gridCol w="2180902"/>
              </a:tblGrid>
              <a:tr h="410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Popis výdaje </a:t>
                      </a:r>
                      <a:endParaRPr lang="cs-CZ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</a:rPr>
                        <a:t>Max. </a:t>
                      </a:r>
                      <a:r>
                        <a:rPr lang="cs-CZ" sz="1600" b="1" dirty="0">
                          <a:effectLst/>
                        </a:rPr>
                        <a:t>hodnota (bez DPH) </a:t>
                      </a:r>
                      <a:endParaRPr lang="cs-CZ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377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Samochodný naviják (železný kůň) 		</a:t>
                      </a:r>
                    </a:p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5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Lanový naviják pro soustřeďování dříví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0697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Čelní </a:t>
                      </a:r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rampovač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/nakladač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8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Štěpkovač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klestu 	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800 000 Kč</a:t>
                      </a:r>
                    </a:p>
                  </a:txBody>
                  <a:tcPr marL="68580" marR="68580" marT="0" marB="0" anchor="ctr"/>
                </a:tc>
              </a:tr>
              <a:tr h="585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Štípací a </a:t>
                      </a:r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kráticí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stroje na palivové dřevo </a:t>
                      </a:r>
                      <a:endParaRPr kumimoji="0" lang="pl-PL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4284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Zatloukač/</a:t>
                      </a:r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zatlačovač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zapichovač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kůlů a sloupků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320 000Kč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6683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Jednonápravový plošinový traktorový přívěs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6683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Vícenápravový plošinový traktorový přívěs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56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507</TotalTime>
  <Words>695</Words>
  <Application>Microsoft Office PowerPoint</Application>
  <PresentationFormat>Předvádění na obrazovce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Tok</vt:lpstr>
      <vt:lpstr>Fiche  4 – Lesnictví Článek 26 Investice do lesnických technologií a zpracování lesnických produktů, jejich mobilizace a uvádění na trh </vt:lpstr>
      <vt:lpstr>Oblasti podpory</vt:lpstr>
      <vt:lpstr>Oprávnění žadatelé</vt:lpstr>
      <vt:lpstr>Oprávnění žadatelé</vt:lpstr>
      <vt:lpstr>Výše dotace – způsobilé výdaje</vt:lpstr>
      <vt:lpstr>Kritéria přijatelnosti</vt:lpstr>
      <vt:lpstr>Další podmínky</vt:lpstr>
      <vt:lpstr>Limity</vt:lpstr>
      <vt:lpstr>Limity</vt:lpstr>
      <vt:lpstr>Preferenční kritéria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 1 - Zemědělská prvovýroba</dc:title>
  <dc:creator>Renata</dc:creator>
  <cp:lastModifiedBy>Renata</cp:lastModifiedBy>
  <cp:revision>30</cp:revision>
  <dcterms:created xsi:type="dcterms:W3CDTF">2017-03-10T13:18:29Z</dcterms:created>
  <dcterms:modified xsi:type="dcterms:W3CDTF">2017-12-28T14:35:12Z</dcterms:modified>
</cp:coreProperties>
</file>