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4" r:id="rId4"/>
    <p:sldId id="267" r:id="rId5"/>
    <p:sldId id="260" r:id="rId6"/>
    <p:sldId id="265" r:id="rId7"/>
    <p:sldId id="266" r:id="rId8"/>
    <p:sldId id="258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t>4.1.2018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429000"/>
            <a:ext cx="8424936" cy="2088232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 </a:t>
            </a:r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nezemědělského podnikání </a:t>
            </a:r>
            <a:r>
              <a:rPr lang="cs-CZ" sz="2000" dirty="0" smtClean="0">
                <a:solidFill>
                  <a:schemeClr val="bg1"/>
                </a:solidFill>
              </a:rPr>
              <a:t>Článek </a:t>
            </a:r>
            <a:r>
              <a:rPr lang="cs-CZ" sz="2000" dirty="0">
                <a:solidFill>
                  <a:schemeClr val="bg1"/>
                </a:solidFill>
              </a:rPr>
              <a:t>19, odstavec 1., písmeno b) Podpora investic na založení nebo rozvoj nezemědělských činností</a:t>
            </a:r>
            <a:endParaRPr lang="cs-CZ" sz="2000" dirty="0">
              <a:solidFill>
                <a:schemeClr val="bg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endParaRPr lang="cs-CZ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424936" cy="4717983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Podpora </a:t>
            </a:r>
            <a:r>
              <a:rPr lang="cs-CZ" sz="2400" b="1" dirty="0" err="1" smtClean="0"/>
              <a:t>mikropodniků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Žadatelem </a:t>
            </a:r>
            <a:r>
              <a:rPr lang="cs-CZ" sz="2400" dirty="0"/>
              <a:t>je </a:t>
            </a:r>
            <a:r>
              <a:rPr lang="cs-CZ" sz="2400" dirty="0" err="1" smtClean="0"/>
              <a:t>mikropodnik</a:t>
            </a:r>
            <a:r>
              <a:rPr lang="cs-CZ" sz="2400" dirty="0" smtClean="0"/>
              <a:t> 		10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Udržitelnost projektového záměru - projekt je zaměřen na vybrané činnosti dle </a:t>
            </a:r>
            <a:r>
              <a:rPr lang="cs-CZ" sz="2400" b="1" dirty="0" smtClean="0"/>
              <a:t>CZ-NACE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Oblasti </a:t>
            </a:r>
            <a:r>
              <a:rPr lang="cs-CZ" sz="2400" dirty="0"/>
              <a:t>činnosti dle CZ-NACE - C, F, G, </a:t>
            </a:r>
            <a:r>
              <a:rPr lang="cs-CZ" sz="2400" dirty="0" smtClean="0"/>
              <a:t>S	15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Potenciál zvýšení výrobní efektivity </a:t>
            </a:r>
            <a:r>
              <a:rPr lang="cs-CZ" sz="2400" b="1" dirty="0" smtClean="0"/>
              <a:t>podniku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Realizace projektu má potenciál ke zvýšení výrobní efektivity </a:t>
            </a:r>
            <a:r>
              <a:rPr lang="cs-CZ" sz="2400" dirty="0" smtClean="0"/>
              <a:t>podniku (min</a:t>
            </a:r>
            <a:r>
              <a:rPr lang="cs-CZ" sz="2400" dirty="0"/>
              <a:t>. 50% </a:t>
            </a:r>
            <a:r>
              <a:rPr lang="cs-CZ" sz="2400" dirty="0" smtClean="0"/>
              <a:t>výdajů pořízení </a:t>
            </a:r>
            <a:r>
              <a:rPr lang="cs-CZ" sz="2400" dirty="0"/>
              <a:t>stroje, </a:t>
            </a:r>
            <a:r>
              <a:rPr lang="cs-CZ" sz="2400" dirty="0" smtClean="0"/>
              <a:t>zařízení, výrobní </a:t>
            </a:r>
            <a:r>
              <a:rPr lang="cs-CZ" sz="2400" dirty="0"/>
              <a:t>linky nebo jiného </a:t>
            </a:r>
            <a:r>
              <a:rPr lang="cs-CZ" sz="2400" dirty="0" smtClean="0"/>
              <a:t>vybavení) 			10 bodů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86839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smtClean="0"/>
              <a:t>40 </a:t>
            </a:r>
            <a:r>
              <a:rPr lang="cs-CZ" sz="3600" b="1" dirty="0" smtClean="0"/>
              <a:t>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Oblasti podpory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568952" cy="5040560"/>
          </a:xfrm>
        </p:spPr>
        <p:txBody>
          <a:bodyPr anchor="t"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4200" b="1" dirty="0"/>
              <a:t>investice do vybraných nezemědělských činností dle Klasifikace </a:t>
            </a:r>
            <a:r>
              <a:rPr lang="cs-CZ" sz="4200" b="1" dirty="0" smtClean="0"/>
              <a:t>ekonomických </a:t>
            </a:r>
            <a:r>
              <a:rPr lang="cs-CZ" sz="4200" b="1" dirty="0"/>
              <a:t>činností (CZ-NACE</a:t>
            </a:r>
            <a:r>
              <a:rPr lang="cs-CZ" sz="4200" b="1" dirty="0" smtClean="0"/>
              <a:t>):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/>
              <a:t>C </a:t>
            </a:r>
            <a:r>
              <a:rPr lang="cs-CZ" sz="3800" b="1" dirty="0" smtClean="0"/>
              <a:t>Zpracovatelský </a:t>
            </a:r>
            <a:r>
              <a:rPr lang="cs-CZ" sz="3800" b="1" dirty="0"/>
              <a:t>průmysl </a:t>
            </a:r>
            <a:endParaRPr lang="cs-CZ" sz="38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F Stavebnictví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G Velkoobchod </a:t>
            </a:r>
            <a:r>
              <a:rPr lang="cs-CZ" sz="3800" b="1" dirty="0"/>
              <a:t>a maloobchod; opravy a údržba motorových vozidel </a:t>
            </a:r>
            <a:endParaRPr lang="cs-CZ" sz="38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I Ubytování</a:t>
            </a:r>
            <a:r>
              <a:rPr lang="cs-CZ" sz="3800" dirty="0"/>
              <a:t>, stravování a </a:t>
            </a:r>
            <a:r>
              <a:rPr lang="cs-CZ" sz="3800" dirty="0" smtClean="0"/>
              <a:t>pohostinství - pouze </a:t>
            </a:r>
            <a:r>
              <a:rPr lang="cs-CZ" sz="3800" dirty="0"/>
              <a:t>ve vazbě na venkovskou turistiku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J Informační </a:t>
            </a:r>
            <a:r>
              <a:rPr lang="cs-CZ" sz="3800" dirty="0"/>
              <a:t>a komunikační činnosti </a:t>
            </a:r>
            <a:endParaRPr lang="cs-CZ" sz="3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M Profesní</a:t>
            </a:r>
            <a:r>
              <a:rPr lang="cs-CZ" sz="3800" dirty="0"/>
              <a:t>, vědecké a technické činnosti </a:t>
            </a:r>
            <a:endParaRPr lang="cs-CZ" sz="3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79 </a:t>
            </a:r>
            <a:r>
              <a:rPr lang="cs-CZ" sz="3800" dirty="0" smtClean="0"/>
              <a:t>Činnosti </a:t>
            </a:r>
            <a:r>
              <a:rPr lang="cs-CZ" sz="3800" dirty="0"/>
              <a:t>cestovních kanceláří a agentur a ostatní rezervační </a:t>
            </a:r>
            <a:r>
              <a:rPr lang="cs-CZ" sz="3800" dirty="0" smtClean="0"/>
              <a:t>služby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81 </a:t>
            </a:r>
            <a:r>
              <a:rPr lang="cs-CZ" sz="3800" dirty="0" smtClean="0"/>
              <a:t>Činnosti </a:t>
            </a:r>
            <a:r>
              <a:rPr lang="cs-CZ" sz="3800" dirty="0"/>
              <a:t>související se stavbami a úpravou </a:t>
            </a:r>
            <a:r>
              <a:rPr lang="cs-CZ" sz="3800" dirty="0" smtClean="0"/>
              <a:t>krajiny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82.1 </a:t>
            </a:r>
            <a:r>
              <a:rPr lang="cs-CZ" sz="3800" dirty="0" smtClean="0"/>
              <a:t>Administrativní </a:t>
            </a:r>
            <a:r>
              <a:rPr lang="cs-CZ" sz="3800" dirty="0"/>
              <a:t>a kancelářské </a:t>
            </a:r>
            <a:r>
              <a:rPr lang="cs-CZ" sz="3800" dirty="0" smtClean="0"/>
              <a:t>činnosti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82.3 </a:t>
            </a:r>
            <a:r>
              <a:rPr lang="cs-CZ" sz="3800" dirty="0" smtClean="0"/>
              <a:t>Pořádání </a:t>
            </a:r>
            <a:r>
              <a:rPr lang="cs-CZ" sz="3800" dirty="0"/>
              <a:t>konferencí a hospodářských </a:t>
            </a:r>
            <a:r>
              <a:rPr lang="cs-CZ" sz="3800" dirty="0" smtClean="0"/>
              <a:t>výstav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N </a:t>
            </a:r>
            <a:r>
              <a:rPr lang="cs-CZ" sz="3800" dirty="0"/>
              <a:t>82.92 </a:t>
            </a:r>
            <a:r>
              <a:rPr lang="cs-CZ" sz="3800" dirty="0" smtClean="0"/>
              <a:t>Balicí činnosti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P </a:t>
            </a:r>
            <a:r>
              <a:rPr lang="cs-CZ" sz="3800" dirty="0"/>
              <a:t>85.59 </a:t>
            </a:r>
            <a:r>
              <a:rPr lang="cs-CZ" sz="3800" dirty="0" smtClean="0"/>
              <a:t>Ostatní </a:t>
            </a:r>
            <a:r>
              <a:rPr lang="cs-CZ" sz="3800" dirty="0"/>
              <a:t>vzdělávání j. n</a:t>
            </a:r>
            <a:r>
              <a:rPr lang="cs-CZ" sz="38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dirty="0" smtClean="0"/>
              <a:t>R </a:t>
            </a:r>
            <a:r>
              <a:rPr lang="cs-CZ" sz="3800" dirty="0"/>
              <a:t>93 </a:t>
            </a:r>
            <a:r>
              <a:rPr lang="cs-CZ" sz="3800" dirty="0" smtClean="0"/>
              <a:t>Sportovní</a:t>
            </a:r>
            <a:r>
              <a:rPr lang="cs-CZ" sz="3800" dirty="0"/>
              <a:t>, zábavní a rekreační </a:t>
            </a:r>
            <a:r>
              <a:rPr lang="cs-CZ" sz="3800" dirty="0" smtClean="0"/>
              <a:t>činnosti </a:t>
            </a:r>
            <a:r>
              <a:rPr lang="cs-CZ" sz="3800" dirty="0"/>
              <a:t> </a:t>
            </a:r>
            <a:r>
              <a:rPr lang="cs-CZ" sz="3800" dirty="0" smtClean="0"/>
              <a:t>- pouze </a:t>
            </a:r>
            <a:r>
              <a:rPr lang="cs-CZ" sz="3800" dirty="0"/>
              <a:t>ve vazbě na venkovskou turistiku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S </a:t>
            </a:r>
            <a:r>
              <a:rPr lang="cs-CZ" sz="3800" b="1" dirty="0"/>
              <a:t>95 </a:t>
            </a:r>
            <a:r>
              <a:rPr lang="cs-CZ" sz="3800" b="1" dirty="0" smtClean="0"/>
              <a:t>Opravy </a:t>
            </a:r>
            <a:r>
              <a:rPr lang="cs-CZ" sz="3800" b="1" dirty="0"/>
              <a:t>počítačů a výrobků pro osobní potřebu a převážně pro </a:t>
            </a:r>
            <a:r>
              <a:rPr lang="cs-CZ" sz="3800" b="1" dirty="0" smtClean="0"/>
              <a:t>domácnost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800" b="1" dirty="0" smtClean="0"/>
              <a:t>S </a:t>
            </a:r>
            <a:r>
              <a:rPr lang="cs-CZ" sz="3800" b="1" dirty="0"/>
              <a:t>96 </a:t>
            </a:r>
            <a:r>
              <a:rPr lang="cs-CZ" sz="3800" b="1" dirty="0" smtClean="0"/>
              <a:t>Poskytování </a:t>
            </a:r>
            <a:r>
              <a:rPr lang="cs-CZ" sz="3800" b="1" dirty="0"/>
              <a:t>ostatních osobních </a:t>
            </a:r>
            <a:r>
              <a:rPr lang="cs-CZ" sz="3800" b="1" dirty="0" smtClean="0"/>
              <a:t>služeb</a:t>
            </a:r>
            <a:endParaRPr lang="cs-CZ" sz="3800" b="1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Oprávnění žadatelé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Podnikatelské subjekty (FO a PO) - </a:t>
            </a:r>
            <a:r>
              <a:rPr lang="cs-CZ" dirty="0" err="1"/>
              <a:t>mikropodniky</a:t>
            </a:r>
            <a:r>
              <a:rPr lang="cs-CZ" dirty="0"/>
              <a:t> a malé podniky ve venkovských oblastech, jakož i zemědělci </a:t>
            </a:r>
          </a:p>
        </p:txBody>
      </p:sp>
    </p:spTree>
    <p:extLst>
      <p:ext uri="{BB962C8B-B14F-4D97-AF65-F5344CB8AC3E}">
        <p14:creationId xmlns:p14="http://schemas.microsoft.com/office/powerpoint/2010/main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stavební </a:t>
            </a:r>
            <a:r>
              <a:rPr lang="cs-CZ" dirty="0"/>
              <a:t>obnova (přestavba, modernizace, statické zabezpečení) či nová výstavba provozovny, kanceláře (včetně nezbytného zázemí pro zaměstnance) či malokapacitního ubytovacího zařízení (včetně stravování a dalších budov a ploch v rámci turistické infrastruktury, sportoviště a příslušné zázemí) </a:t>
            </a:r>
          </a:p>
          <a:p>
            <a:r>
              <a:rPr lang="cs-CZ" dirty="0" smtClean="0"/>
              <a:t>pořízení </a:t>
            </a:r>
            <a:r>
              <a:rPr lang="cs-CZ" dirty="0"/>
              <a:t>strojů, technologií a dalšího vybavení sloužícího pro nezemědělskou činnost (nákup zařízení, užitkových vozů kategorie N1, vybavení, hardware, software) v souvislosti s projektem (včetně montáže a zkoušky před uvedením pořizovaného majetku do stavu způsobilého k užívání) </a:t>
            </a:r>
          </a:p>
          <a:p>
            <a:r>
              <a:rPr lang="cs-CZ" dirty="0" smtClean="0"/>
              <a:t>doplňující </a:t>
            </a:r>
            <a:r>
              <a:rPr lang="cs-CZ" dirty="0"/>
              <a:t>výdaje35 jako součást projektu (úprava povrchů, náklady na výstavbu odstavných a parkovacích stání, oplocení, nákup a výsadba doprovodné zeleně) </a:t>
            </a:r>
          </a:p>
          <a:p>
            <a:r>
              <a:rPr lang="cs-CZ" dirty="0"/>
              <a:t>nákup nemovitosti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41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Výše dotace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39552" y="2413338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25 % pro velké podniky </a:t>
            </a:r>
            <a:r>
              <a:rPr lang="cs-CZ" sz="2600" dirty="0" smtClean="0"/>
              <a:t>(pouze zemědělci)</a:t>
            </a:r>
            <a:endParaRPr lang="cs-CZ" sz="2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35 % pro střední podniky </a:t>
            </a:r>
            <a:r>
              <a:rPr lang="cs-CZ" sz="2600" dirty="0" smtClean="0"/>
              <a:t>(pouze zemědělci)</a:t>
            </a:r>
            <a:endParaRPr lang="cs-CZ" sz="2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600" dirty="0"/>
              <a:t>45 % pro </a:t>
            </a:r>
            <a:r>
              <a:rPr lang="cs-CZ" sz="2600" dirty="0" smtClean="0"/>
              <a:t>mikro a malé </a:t>
            </a:r>
            <a:r>
              <a:rPr lang="cs-CZ" sz="2600" dirty="0"/>
              <a:t>podniky </a:t>
            </a:r>
            <a:endParaRPr lang="cs-CZ" sz="2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2600" dirty="0"/>
          </a:p>
          <a:p>
            <a:r>
              <a:rPr lang="cs-CZ" sz="2400" dirty="0"/>
              <a:t>Podpora </a:t>
            </a:r>
            <a:r>
              <a:rPr lang="cs-CZ" sz="2400" dirty="0" smtClean="0"/>
              <a:t>dvou režimech - si </a:t>
            </a:r>
            <a:r>
              <a:rPr lang="cs-CZ" sz="2400" dirty="0"/>
              <a:t>žadatel může zvolit: </a:t>
            </a:r>
          </a:p>
          <a:p>
            <a:pPr marL="514350" indent="-514350">
              <a:buAutoNum type="arabicParenR"/>
            </a:pPr>
            <a:r>
              <a:rPr lang="cs-CZ" sz="2400" dirty="0" smtClean="0"/>
              <a:t>Režim </a:t>
            </a:r>
            <a:r>
              <a:rPr lang="cs-CZ" sz="2400" dirty="0"/>
              <a:t>blokové </a:t>
            </a:r>
            <a:r>
              <a:rPr lang="cs-CZ" sz="2400" dirty="0" smtClean="0"/>
              <a:t>výjimky</a:t>
            </a:r>
          </a:p>
          <a:p>
            <a:pPr marL="514350" indent="-514350">
              <a:buAutoNum type="arabicParenR"/>
            </a:pPr>
            <a:r>
              <a:rPr lang="cs-CZ" sz="2400" dirty="0" smtClean="0"/>
              <a:t>Režim </a:t>
            </a:r>
            <a:r>
              <a:rPr lang="cs-CZ" sz="2400" i="1" dirty="0"/>
              <a:t>de </a:t>
            </a:r>
            <a:r>
              <a:rPr lang="cs-CZ" sz="2400" i="1" dirty="0" err="1"/>
              <a:t>minimis</a:t>
            </a:r>
            <a:r>
              <a:rPr lang="cs-CZ" sz="2400" i="1" dirty="0"/>
              <a:t> </a:t>
            </a:r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dotaci </a:t>
            </a:r>
            <a:r>
              <a:rPr lang="cs-CZ" dirty="0"/>
              <a:t>nemůže žádat žadatel, který v posledních dvou letech před podáním </a:t>
            </a:r>
            <a:r>
              <a:rPr lang="cs-CZ" dirty="0" err="1" smtClean="0"/>
              <a:t>ŽoD</a:t>
            </a:r>
            <a:r>
              <a:rPr lang="cs-CZ" dirty="0" smtClean="0"/>
              <a:t> na </a:t>
            </a:r>
            <a:r>
              <a:rPr lang="cs-CZ" dirty="0"/>
              <a:t>MAS ukončil stejnou nebo podobnou činnost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Dotaci </a:t>
            </a:r>
            <a:r>
              <a:rPr lang="cs-CZ" dirty="0"/>
              <a:t>nelze poskytnout na: nákup zemědělských a lesnických strojů (tj. strojů označených kategorií </a:t>
            </a:r>
            <a:r>
              <a:rPr lang="cs-CZ" dirty="0" smtClean="0"/>
              <a:t>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Žadatel musí </a:t>
            </a:r>
            <a:r>
              <a:rPr lang="cs-CZ" dirty="0"/>
              <a:t>dodržet kategorii podniku (malý, střední), kterou deklaroval při podání </a:t>
            </a:r>
            <a:r>
              <a:rPr lang="cs-CZ" dirty="0" err="1" smtClean="0"/>
              <a:t>ŽoD</a:t>
            </a:r>
            <a:r>
              <a:rPr lang="cs-CZ" dirty="0" smtClean="0"/>
              <a:t> na </a:t>
            </a:r>
            <a:r>
              <a:rPr lang="cs-CZ" dirty="0"/>
              <a:t>MAS, i ke dni podpisu Dohody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ubytovací zařízení - kapacita </a:t>
            </a:r>
            <a:r>
              <a:rPr lang="cs-CZ" dirty="0"/>
              <a:t>nejméně 6 lůžek, maximálně však 40 lůžek.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24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Ubytování – pokud se </a:t>
            </a:r>
            <a:r>
              <a:rPr lang="cs-CZ" dirty="0"/>
              <a:t>vybírají místní poplatky z cestovního </a:t>
            </a:r>
            <a:r>
              <a:rPr lang="cs-CZ" dirty="0" smtClean="0"/>
              <a:t>ruchu, žadatel se </a:t>
            </a:r>
            <a:r>
              <a:rPr lang="cs-CZ" dirty="0"/>
              <a:t>přihlásí k poplatkové povinnosti u příslušné obce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Stavební výdaje – pouze na objektech ve vlastnictví, spoluvlastnictví s min. 50% podílem nebo věcným břemenem. V případě  umístění strojů, technologií nebo vybavení, je možná realizaci i v pronajatých prostorách.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89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Počet </a:t>
            </a:r>
            <a:r>
              <a:rPr lang="cs-CZ" sz="2400" b="1" dirty="0"/>
              <a:t>vytvořených pracovních míst v rámci </a:t>
            </a:r>
            <a:r>
              <a:rPr lang="cs-CZ" sz="2400" b="1" dirty="0" smtClean="0"/>
              <a:t>projektu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2,0 a více </a:t>
            </a:r>
            <a:r>
              <a:rPr lang="cs-CZ" sz="2400" dirty="0" smtClean="0"/>
              <a:t>úvazku	30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1,0 až 1,9 </a:t>
            </a:r>
            <a:r>
              <a:rPr lang="cs-CZ" sz="2400" dirty="0" smtClean="0"/>
              <a:t>úvazku	15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Nezaměstnanost v místě realizace </a:t>
            </a:r>
            <a:r>
              <a:rPr lang="cs-CZ" sz="2400" b="1" dirty="0" smtClean="0"/>
              <a:t>projektu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více než 10% v území obce s pověřeným </a:t>
            </a:r>
            <a:r>
              <a:rPr lang="cs-CZ" sz="2400" dirty="0" smtClean="0"/>
              <a:t>OÚ		10 bodů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2901" y="1700808"/>
            <a:ext cx="8064896" cy="4824535"/>
          </a:xfrm>
        </p:spPr>
        <p:txBody>
          <a:bodyPr anchor="t"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680520"/>
          </a:xfrm>
          <a:prstGeom prst="rect">
            <a:avLst/>
          </a:prstGeom>
        </p:spPr>
        <p:txBody>
          <a:bodyPr vert="horz" anchor="t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Výše celkových způsobilých výdajů na </a:t>
            </a:r>
            <a:r>
              <a:rPr lang="cs-CZ" sz="2400" b="1" dirty="0" smtClean="0"/>
              <a:t>projekt se zohledněním zřízení pracovního místa (PM)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 1.000.000,- Kč </a:t>
            </a:r>
            <a:r>
              <a:rPr lang="cs-CZ" sz="2400" dirty="0" smtClean="0"/>
              <a:t>včetně s PM				25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 1.000.000,- Kč </a:t>
            </a:r>
            <a:r>
              <a:rPr lang="cs-CZ" sz="2400" dirty="0" smtClean="0"/>
              <a:t>včetně bez PM				20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od 1.000.001 Kč do 2.000.000,- Kč </a:t>
            </a:r>
            <a:r>
              <a:rPr lang="pl-PL" sz="2400" dirty="0" smtClean="0"/>
              <a:t>včetně	 s PM		15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od 1.000.001 Kč do 2.000.000,- Kč </a:t>
            </a:r>
            <a:r>
              <a:rPr lang="pl-PL" sz="2400" dirty="0" smtClean="0"/>
              <a:t>včetně bez PM	10 bodů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Podpora začínajících </a:t>
            </a:r>
            <a:r>
              <a:rPr lang="cs-CZ" sz="2400" b="1" dirty="0" smtClean="0"/>
              <a:t>podnikatelů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Žadatel podniká maximálně 2 roky</a:t>
            </a:r>
            <a:r>
              <a:rPr lang="cs-CZ" sz="2400" dirty="0" smtClean="0"/>
              <a:t>		5 bodů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448</TotalTime>
  <Words>535</Words>
  <Application>Microsoft Office PowerPoint</Application>
  <PresentationFormat>Předvádění na obrazovce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Fiche  3 - Rozvoj nezemědělského podnikání Článek 19, odstavec 1., písmeno b) Podpora investic na založení nebo rozvoj nezemědělských činností</vt:lpstr>
      <vt:lpstr>Oblasti podpory</vt:lpstr>
      <vt:lpstr>Oprávnění žadatelé</vt:lpstr>
      <vt:lpstr>Způsobilé výdaje</vt:lpstr>
      <vt:lpstr>Výše dotace</vt:lpstr>
      <vt:lpstr>Další podmínky</vt:lpstr>
      <vt:lpstr>Další podmínky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Renata</cp:lastModifiedBy>
  <cp:revision>25</cp:revision>
  <dcterms:created xsi:type="dcterms:W3CDTF">2017-03-10T13:18:29Z</dcterms:created>
  <dcterms:modified xsi:type="dcterms:W3CDTF">2018-01-04T12:37:24Z</dcterms:modified>
</cp:coreProperties>
</file>