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6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E2D08-87C9-4ACE-AA19-D63AFF493778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EA587-C8C7-42E7-A7C6-12AA48D41E2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341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7848872" cy="2425824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 smtClean="0">
                <a:solidFill>
                  <a:schemeClr val="tx1"/>
                </a:solidFill>
              </a:rPr>
              <a:t>Fiche</a:t>
            </a:r>
            <a:r>
              <a:rPr lang="cs-CZ" sz="5400" b="1" dirty="0" smtClean="0">
                <a:solidFill>
                  <a:schemeClr val="tx1"/>
                </a:solidFill>
              </a:rPr>
              <a:t> 2 – Potravinářství</a:t>
            </a:r>
          </a:p>
          <a:p>
            <a:pPr algn="ctr"/>
            <a:r>
              <a:rPr lang="cs-CZ" b="1" dirty="0"/>
              <a:t>Článek 17, odstavec 1., písmeno b) Zpracování a uvádění na trh zemědělských produktů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0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Přidávání </a:t>
            </a:r>
            <a:r>
              <a:rPr lang="cs-CZ" b="1" dirty="0"/>
              <a:t>hodnoty regionálním zemědělským </a:t>
            </a:r>
            <a:r>
              <a:rPr lang="cs-CZ" b="1" dirty="0" smtClean="0"/>
              <a:t>produktům</a:t>
            </a:r>
          </a:p>
          <a:p>
            <a:pPr marL="0" indent="0">
              <a:buNone/>
            </a:pPr>
            <a:r>
              <a:rPr lang="cs-CZ" b="1" dirty="0" smtClean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Žadatel využívá vlastní produkci 		  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Žadatel využívá nakupovanou regionální produkci </a:t>
            </a:r>
            <a:r>
              <a:rPr lang="cs-CZ" sz="2800" dirty="0"/>
              <a:t>(území MAS HP + do 20 km od hranice území</a:t>
            </a:r>
            <a:r>
              <a:rPr lang="cs-CZ" sz="2800" dirty="0" smtClean="0"/>
              <a:t>)</a:t>
            </a:r>
            <a:r>
              <a:rPr lang="cs-CZ" dirty="0" smtClean="0"/>
              <a:t>          10 bodů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Ocenění výrobku regionální značkou </a:t>
            </a:r>
            <a:r>
              <a:rPr lang="cs-CZ" b="1" dirty="0" smtClean="0"/>
              <a:t>	</a:t>
            </a:r>
            <a:r>
              <a:rPr lang="cs-CZ" b="1" dirty="0"/>
              <a:t> </a:t>
            </a:r>
            <a:r>
              <a:rPr lang="cs-CZ" dirty="0"/>
              <a:t>10 bodů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Jeseníky </a:t>
            </a:r>
            <a:r>
              <a:rPr lang="cs-CZ" dirty="0"/>
              <a:t>- originální produkt, Regionální potravina nebo Výrobek Olomouckého kraje </a:t>
            </a:r>
          </a:p>
        </p:txBody>
      </p:sp>
    </p:spTree>
    <p:extLst>
      <p:ext uri="{BB962C8B-B14F-4D97-AF65-F5344CB8AC3E}">
        <p14:creationId xmlns:p14="http://schemas.microsoft.com/office/powerpoint/2010/main" val="36739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Výše </a:t>
            </a:r>
            <a:r>
              <a:rPr lang="cs-CZ" b="1" dirty="0"/>
              <a:t>celkových způsobilých výdajů na </a:t>
            </a:r>
            <a:r>
              <a:rPr lang="cs-CZ" b="1" dirty="0" smtClean="0"/>
              <a:t>projekt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 </a:t>
            </a:r>
            <a:r>
              <a:rPr lang="cs-CZ" dirty="0" smtClean="0"/>
              <a:t>1.000.000 </a:t>
            </a:r>
            <a:r>
              <a:rPr lang="cs-CZ" dirty="0"/>
              <a:t>Kč </a:t>
            </a:r>
            <a:r>
              <a:rPr lang="cs-CZ" dirty="0" smtClean="0"/>
              <a:t>včetně				30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1.000.001 </a:t>
            </a:r>
            <a:r>
              <a:rPr lang="cs-CZ" dirty="0"/>
              <a:t>Kč - </a:t>
            </a:r>
            <a:r>
              <a:rPr lang="cs-CZ" dirty="0" smtClean="0"/>
              <a:t>2.000.000 </a:t>
            </a:r>
            <a:r>
              <a:rPr lang="cs-CZ" dirty="0"/>
              <a:t>mil. Kč </a:t>
            </a:r>
            <a:r>
              <a:rPr lang="cs-CZ" dirty="0" smtClean="0"/>
              <a:t>vč.</a:t>
            </a:r>
            <a:r>
              <a:rPr lang="cs-CZ" dirty="0" smtClean="0"/>
              <a:t>		</a:t>
            </a:r>
            <a:r>
              <a:rPr lang="cs-CZ" dirty="0" smtClean="0"/>
              <a:t>15 </a:t>
            </a:r>
            <a:r>
              <a:rPr lang="cs-CZ" dirty="0" smtClean="0"/>
              <a:t>bodů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Součástí projektu je investice do zkrácení </a:t>
            </a:r>
            <a:r>
              <a:rPr lang="cs-CZ" b="1" dirty="0" smtClean="0"/>
              <a:t>dodavatelského </a:t>
            </a:r>
            <a:r>
              <a:rPr lang="cs-CZ" b="1" dirty="0"/>
              <a:t>řetězce v rámci místních trhů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Investice do nových i stávajících </a:t>
            </a:r>
            <a:r>
              <a:rPr lang="cs-CZ" dirty="0" smtClean="0"/>
              <a:t>kapacit	10 bodů</a:t>
            </a:r>
          </a:p>
          <a:p>
            <a:pPr marL="0" indent="0">
              <a:buNone/>
            </a:pPr>
            <a:r>
              <a:rPr lang="cs-CZ" sz="2000" dirty="0" smtClean="0"/>
              <a:t>(prodejny </a:t>
            </a:r>
            <a:r>
              <a:rPr lang="cs-CZ" sz="2000" dirty="0"/>
              <a:t>výrobků, pojízdné prodejny, </a:t>
            </a:r>
            <a:r>
              <a:rPr lang="cs-CZ" sz="2000" dirty="0" smtClean="0"/>
              <a:t>stánkový prodej, prodej </a:t>
            </a:r>
            <a:r>
              <a:rPr lang="cs-CZ" sz="2000" dirty="0"/>
              <a:t>ze dvora </a:t>
            </a:r>
            <a:r>
              <a:rPr lang="cs-CZ" sz="2000" dirty="0" smtClean="0"/>
              <a:t>v </a:t>
            </a:r>
            <a:r>
              <a:rPr lang="cs-CZ" sz="2000" dirty="0"/>
              <a:t>částce minimálně 20.000,- Kč nebo 20% celkových způsobilých </a:t>
            </a:r>
            <a:r>
              <a:rPr lang="cs-CZ" sz="2000" dirty="0" smtClean="0"/>
              <a:t>výdajů)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751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482453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800" b="1" dirty="0" smtClean="0"/>
              <a:t>hmotné </a:t>
            </a:r>
            <a:r>
              <a:rPr lang="cs-CZ" sz="2800" b="1" dirty="0"/>
              <a:t>a nehmotné </a:t>
            </a:r>
            <a:r>
              <a:rPr lang="cs-CZ" sz="2800" b="1" dirty="0" smtClean="0"/>
              <a:t>investice do zpracování </a:t>
            </a:r>
            <a:r>
              <a:rPr lang="cs-CZ" sz="2800" b="1" dirty="0"/>
              <a:t>zemědělských produktů a jejich </a:t>
            </a:r>
            <a:r>
              <a:rPr lang="cs-CZ" sz="2800" b="1" dirty="0" smtClean="0"/>
              <a:t>uvádění </a:t>
            </a:r>
            <a:r>
              <a:rPr lang="cs-CZ" sz="2800" b="1" dirty="0"/>
              <a:t>na trh </a:t>
            </a:r>
            <a:endParaRPr lang="cs-CZ" sz="2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investice do výstavby a rekonstrukce budov včetně nezbytných manipulačních ploch,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pořízení </a:t>
            </a:r>
            <a:r>
              <a:rPr lang="cs-CZ" dirty="0"/>
              <a:t>strojů, nástrojů a zařízení pro zpracování zemědělských produktů, finální úpravu, balení, značení výrobků (</a:t>
            </a:r>
            <a:r>
              <a:rPr lang="cs-CZ" dirty="0" smtClean="0"/>
              <a:t>vč. technologií </a:t>
            </a:r>
            <a:r>
              <a:rPr lang="cs-CZ" dirty="0"/>
              <a:t>souvisejících s </a:t>
            </a:r>
            <a:r>
              <a:rPr lang="cs-CZ" dirty="0" err="1"/>
              <a:t>dohledatelností</a:t>
            </a:r>
            <a:r>
              <a:rPr lang="cs-CZ" dirty="0"/>
              <a:t> produktů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související </a:t>
            </a:r>
            <a:r>
              <a:rPr lang="cs-CZ" dirty="0"/>
              <a:t>se skladováním zpracovávané suroviny, výrobků a druhotných surovin vznikajících při </a:t>
            </a:r>
            <a:r>
              <a:rPr lang="cs-CZ" dirty="0" smtClean="0"/>
              <a:t>zpracování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vedoucí ke zvyšování a monitorovaní kvality </a:t>
            </a:r>
            <a:r>
              <a:rPr lang="cs-CZ" dirty="0" smtClean="0"/>
              <a:t>produktů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související s uváděním zemědělských a potravinářských produktů na trh (včetně investic do marketingu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do zařízení na čištění odpadních vod ve zpracovatelském provozu. </a:t>
            </a:r>
          </a:p>
        </p:txBody>
      </p:sp>
    </p:spTree>
    <p:extLst>
      <p:ext uri="{BB962C8B-B14F-4D97-AF65-F5344CB8AC3E}">
        <p14:creationId xmlns:p14="http://schemas.microsoft.com/office/powerpoint/2010/main" val="4093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Oprávněný žadatel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Zemědělský podnikatel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</a:t>
            </a:r>
            <a:r>
              <a:rPr lang="cs-CZ" b="1" dirty="0"/>
              <a:t>potravin </a:t>
            </a:r>
            <a:r>
              <a:rPr lang="cs-CZ" dirty="0"/>
              <a:t>nebo </a:t>
            </a:r>
            <a:r>
              <a:rPr lang="cs-CZ" b="1" dirty="0"/>
              <a:t>surovin určených pro lidskou </a:t>
            </a:r>
            <a:r>
              <a:rPr lang="cs-CZ" b="1" dirty="0" smtClean="0"/>
              <a:t>spotřebu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krmiv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Jiný </a:t>
            </a:r>
            <a:r>
              <a:rPr lang="cs-CZ" b="1" dirty="0"/>
              <a:t>subjekt aktivní ve zpracování, uvádění na trh a vývoji zemědělských produktů </a:t>
            </a:r>
            <a:r>
              <a:rPr lang="cs-CZ" b="1" dirty="0" smtClean="0"/>
              <a:t> </a:t>
            </a:r>
            <a:r>
              <a:rPr lang="cs-CZ" dirty="0" smtClean="0"/>
              <a:t>(dokládá odpovídající ŽL/výpis </a:t>
            </a:r>
            <a:r>
              <a:rPr lang="cs-CZ" dirty="0"/>
              <a:t>z obchodního </a:t>
            </a:r>
            <a:r>
              <a:rPr lang="cs-CZ" dirty="0" smtClean="0"/>
              <a:t>rejstříku)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5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83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nespadá pod přílohu </a:t>
            </a:r>
            <a:r>
              <a:rPr lang="cs-CZ" b="1" dirty="0"/>
              <a:t>I Smlouvy o fungování EU</a:t>
            </a:r>
            <a:r>
              <a:rPr lang="cs-CZ" dirty="0"/>
              <a:t>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35 </a:t>
            </a:r>
            <a:r>
              <a:rPr lang="cs-CZ" dirty="0"/>
              <a:t>% </a:t>
            </a:r>
            <a:r>
              <a:rPr lang="cs-CZ" dirty="0" smtClean="0"/>
              <a:t>dotace </a:t>
            </a:r>
            <a:r>
              <a:rPr lang="cs-CZ" dirty="0"/>
              <a:t>pro střední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dirty="0"/>
              <a:t>45 % </a:t>
            </a:r>
            <a:r>
              <a:rPr lang="cs-CZ" dirty="0" smtClean="0"/>
              <a:t>dotace pro </a:t>
            </a:r>
            <a:r>
              <a:rPr lang="cs-CZ" dirty="0"/>
              <a:t>mikro a malé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spadá </a:t>
            </a:r>
            <a:r>
              <a:rPr lang="cs-CZ" b="1" dirty="0"/>
              <a:t>pod přílohu I Smlouvy o fungování EU</a:t>
            </a:r>
            <a:r>
              <a:rPr lang="cs-CZ" dirty="0"/>
              <a:t>, a uvádění zemědělských produktů na trh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dotace </a:t>
            </a:r>
            <a:r>
              <a:rPr lang="cs-CZ" dirty="0"/>
              <a:t>50 % výdajů </a:t>
            </a:r>
          </a:p>
        </p:txBody>
      </p:sp>
    </p:spTree>
    <p:extLst>
      <p:ext uri="{BB962C8B-B14F-4D97-AF65-F5344CB8AC3E}">
        <p14:creationId xmlns:p14="http://schemas.microsoft.com/office/powerpoint/2010/main" val="24857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b="1" dirty="0" smtClean="0"/>
              <a:t>Pouze </a:t>
            </a:r>
            <a:r>
              <a:rPr lang="cs-CZ" sz="3400" b="1" dirty="0"/>
              <a:t>investiční </a:t>
            </a:r>
            <a:r>
              <a:rPr lang="cs-CZ" sz="3400" b="1" dirty="0" smtClean="0"/>
              <a:t>výdaje</a:t>
            </a:r>
          </a:p>
          <a:p>
            <a:r>
              <a:rPr lang="cs-CZ" sz="3000" dirty="0" smtClean="0"/>
              <a:t>pořízení </a:t>
            </a:r>
            <a:r>
              <a:rPr lang="cs-CZ" sz="3000" dirty="0"/>
              <a:t>strojů, nástrojů a zařízení pro zpracování zemědělských produktů, finální úpravu, balení, značení výrobků (včetně technologií souvisejících s </a:t>
            </a:r>
            <a:r>
              <a:rPr lang="cs-CZ" sz="3000" dirty="0" err="1"/>
              <a:t>dohledatelností</a:t>
            </a:r>
            <a:r>
              <a:rPr lang="cs-CZ" sz="3000" dirty="0"/>
              <a:t> produktů) </a:t>
            </a:r>
          </a:p>
          <a:p>
            <a:r>
              <a:rPr lang="cs-CZ" sz="3000" dirty="0" smtClean="0"/>
              <a:t>výstavba</a:t>
            </a:r>
            <a:r>
              <a:rPr lang="cs-CZ" sz="3000" dirty="0"/>
              <a:t>, modernizace a rekonstrukce budov (včetně manipulačních ploch a bouracích prací nezbytně nutných pro realizaci projektu)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se skladováním zpracovávané suroviny, výrobků a druhotných surovin vznikajících při zpracování s výjimkou odpadních vod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vedoucí ke zvyšování a monitorování kvality produktů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 uváděním vlastních produktů na trh včetně marketingu (např. výstavba a rekonstrukce prodejen, pojízdné prodejny, stánky, prodej ze dvora, vybavení prodejen apod.) </a:t>
            </a:r>
          </a:p>
          <a:p>
            <a:r>
              <a:rPr lang="pt-BR" sz="3000" dirty="0" smtClean="0"/>
              <a:t>pořízení </a:t>
            </a:r>
            <a:r>
              <a:rPr lang="pt-BR" sz="3000" dirty="0"/>
              <a:t>užitkových vozů kategorie N1 a N2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do zařízení na čištění odpadních vod ve zpracovatelském provozu </a:t>
            </a:r>
          </a:p>
          <a:p>
            <a:r>
              <a:rPr lang="cs-CZ" sz="3000" dirty="0" smtClean="0"/>
              <a:t>nákup </a:t>
            </a:r>
            <a:r>
              <a:rPr lang="cs-CZ" sz="3000" dirty="0"/>
              <a:t>nemovitosti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5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010 	Zpracování zemědělských produktů (výstupní produkt 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011 	Zpracování zemědělských produktů (výstupní produkt nespadá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012 	Uvádění zemědělských produktů na trh 	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041 	Nákup </a:t>
            </a:r>
            <a:r>
              <a:rPr lang="cs-CZ" dirty="0"/>
              <a:t>nemovitosti 	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0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Stavební výdaje – pouze na objektech ve vlastnictví</a:t>
            </a:r>
            <a:r>
              <a:rPr lang="cs-CZ" dirty="0"/>
              <a:t>, spoluvlastnictví s min. 50% </a:t>
            </a:r>
            <a:r>
              <a:rPr lang="cs-CZ" dirty="0" smtClean="0"/>
              <a:t>podílem nebo věcným břemenem. V případě  umístění strojů, technologií nebo </a:t>
            </a:r>
            <a:r>
              <a:rPr lang="cs-CZ" dirty="0"/>
              <a:t>vybavení, </a:t>
            </a:r>
            <a:r>
              <a:rPr lang="cs-CZ" dirty="0" smtClean="0"/>
              <a:t>je možná realizaci i v pronajatých prostorách. 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 </a:t>
            </a:r>
            <a:r>
              <a:rPr lang="cs-CZ" dirty="0"/>
              <a:t>případě zpracování zemědělských produktů, kdy výstupním produktem je produkt nespadající pod přílohu I Smlouvy o fungování </a:t>
            </a:r>
            <a:r>
              <a:rPr lang="cs-CZ" dirty="0" smtClean="0"/>
              <a:t>EU:</a:t>
            </a:r>
          </a:p>
          <a:p>
            <a:pPr marL="0" indent="0">
              <a:buNone/>
            </a:pPr>
            <a:r>
              <a:rPr lang="cs-CZ" dirty="0" smtClean="0"/>
              <a:t> 	- </a:t>
            </a:r>
            <a:r>
              <a:rPr lang="cs-CZ" dirty="0"/>
              <a:t>žadatel </a:t>
            </a:r>
            <a:r>
              <a:rPr lang="cs-CZ" dirty="0" smtClean="0"/>
              <a:t>nesmí </a:t>
            </a:r>
            <a:r>
              <a:rPr lang="cs-CZ" dirty="0"/>
              <a:t>být </a:t>
            </a:r>
            <a:r>
              <a:rPr lang="cs-CZ" dirty="0" smtClean="0"/>
              <a:t>velký podnik</a:t>
            </a:r>
          </a:p>
          <a:p>
            <a:pPr marL="0" indent="0">
              <a:buNone/>
            </a:pPr>
            <a:r>
              <a:rPr lang="cs-CZ" dirty="0" smtClean="0"/>
              <a:t>	- podpora musí mít </a:t>
            </a:r>
            <a:r>
              <a:rPr lang="cs-CZ" dirty="0"/>
              <a:t>motivační účinek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2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902341"/>
              </p:ext>
            </p:extLst>
          </p:nvPr>
        </p:nvGraphicFramePr>
        <p:xfrm>
          <a:off x="323528" y="1851502"/>
          <a:ext cx="8568952" cy="4572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/>
                <a:gridCol w="4284476"/>
              </a:tblGrid>
              <a:tr h="28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výdaje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Maximální hodnota </a:t>
                      </a:r>
                    </a:p>
                  </a:txBody>
                  <a:tcPr marL="59639" marR="59639" marT="0" marB="0"/>
                </a:tc>
              </a:tr>
              <a:tr h="2530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ke zvyšování a monitorování kvality produktů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provozní </a:t>
                      </a:r>
                      <a:r>
                        <a:rPr lang="cs-CZ" sz="1400" dirty="0">
                          <a:effectLst/>
                        </a:rPr>
                        <a:t>laboratoře a související hardware a software 1 000 000,-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chladící/mrazící jednotky) </a:t>
                      </a:r>
                      <a:r>
                        <a:rPr lang="cs-CZ" sz="1400" dirty="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  <a:r>
                        <a:rPr lang="cs-CZ" sz="1400" dirty="0" smtClean="0">
                          <a:effectLst/>
                        </a:rPr>
                        <a:t>; je </a:t>
                      </a:r>
                      <a:r>
                        <a:rPr lang="cs-CZ" sz="1400" dirty="0">
                          <a:effectLst/>
                        </a:rPr>
                        <a:t>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chladící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 500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mrazící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700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  <a:tr h="169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související s uváděním vlastních produktů na trh včetně </a:t>
                      </a:r>
                      <a:r>
                        <a:rPr lang="cs-CZ" sz="2000" dirty="0" smtClean="0">
                          <a:effectLst/>
                        </a:rPr>
                        <a:t>marketingu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</a:t>
                      </a:r>
                      <a:r>
                        <a:rPr lang="cs-CZ" sz="1400" dirty="0" smtClean="0">
                          <a:effectLst/>
                        </a:rPr>
                        <a:t>chladící/ mrazící </a:t>
                      </a:r>
                      <a:r>
                        <a:rPr lang="cs-CZ" sz="1400" dirty="0">
                          <a:effectLst/>
                        </a:rPr>
                        <a:t>jednotky)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je 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 pojízdná </a:t>
                      </a:r>
                      <a:r>
                        <a:rPr lang="cs-CZ" sz="1400" dirty="0">
                          <a:effectLst/>
                        </a:rPr>
                        <a:t>prodejna </a:t>
                      </a:r>
                      <a:r>
                        <a:rPr lang="cs-CZ" sz="1400" dirty="0" smtClean="0">
                          <a:effectLst/>
                        </a:rPr>
                        <a:t>   1 </a:t>
                      </a:r>
                      <a:r>
                        <a:rPr lang="cs-CZ" sz="1400" dirty="0">
                          <a:effectLst/>
                        </a:rPr>
                        <a:t>500 000,-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20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</a:rPr>
              <a:t>místa </a:t>
            </a:r>
            <a:r>
              <a:rPr lang="cs-CZ" sz="2400" dirty="0">
                <a:solidFill>
                  <a:schemeClr val="tx1"/>
                </a:solidFill>
              </a:rPr>
              <a:t>v rozsahu 0,5 až 0,9 úvazku </a:t>
            </a:r>
            <a:r>
              <a:rPr lang="cs-CZ" sz="2400" dirty="0" smtClean="0">
                <a:solidFill>
                  <a:schemeClr val="tx1"/>
                </a:solidFill>
              </a:rPr>
              <a:t>   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 smtClean="0"/>
              <a:t>30</a:t>
            </a:r>
            <a:r>
              <a:rPr lang="cs-CZ" sz="2400" dirty="0" smtClean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val="1369858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316</TotalTime>
  <Words>481</Words>
  <Application>Microsoft Office PowerPoint</Application>
  <PresentationFormat>Předvádění na obrazovce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PROGRAM ROZVOJE VENKOVA </vt:lpstr>
      <vt:lpstr>Oblasti podpory</vt:lpstr>
      <vt:lpstr>Oprávněný žadatel</vt:lpstr>
      <vt:lpstr>Výše dotace</vt:lpstr>
      <vt:lpstr>Způsobilé výdaje</vt:lpstr>
      <vt:lpstr>Způsobilé výdaje</vt:lpstr>
      <vt:lpstr>Další podmínky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Renata</dc:creator>
  <cp:lastModifiedBy>Renata</cp:lastModifiedBy>
  <cp:revision>14</cp:revision>
  <dcterms:created xsi:type="dcterms:W3CDTF">2017-03-14T09:47:17Z</dcterms:created>
  <dcterms:modified xsi:type="dcterms:W3CDTF">2017-12-28T13:43:46Z</dcterms:modified>
</cp:coreProperties>
</file>