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Zemědělská 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prvovýroba</a:t>
            </a:r>
            <a:b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20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7"/>
          </a:xfrm>
        </p:spPr>
        <p:txBody>
          <a:bodyPr anchor="t"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do zemědělských staveb a technologií pro živočišnou a rostlinnou výrobu a pro školkařskou </a:t>
            </a:r>
            <a:r>
              <a:rPr lang="cs-CZ" sz="2400" dirty="0" smtClean="0">
                <a:solidFill>
                  <a:schemeClr val="tx1"/>
                </a:solidFill>
              </a:rPr>
              <a:t>produkci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na pořízení mobilních strojů pro zemědělskou </a:t>
            </a:r>
            <a:r>
              <a:rPr lang="cs-CZ" sz="2400" dirty="0" smtClean="0">
                <a:solidFill>
                  <a:schemeClr val="tx1"/>
                </a:solidFill>
              </a:rPr>
              <a:t>výrobu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do pořízení </a:t>
            </a:r>
            <a:r>
              <a:rPr lang="cs-CZ" sz="2400" dirty="0" err="1">
                <a:solidFill>
                  <a:schemeClr val="tx1"/>
                </a:solidFill>
              </a:rPr>
              <a:t>peletovacích</a:t>
            </a:r>
            <a:r>
              <a:rPr lang="cs-CZ" sz="2400" dirty="0">
                <a:solidFill>
                  <a:schemeClr val="tx1"/>
                </a:solidFill>
              </a:rPr>
              <a:t> zařízení pro vlastní spotřebu v zemědělském podniku</a:t>
            </a:r>
            <a:r>
              <a:rPr lang="cs-CZ" sz="2400" dirty="0" smtClean="0"/>
              <a:t>.</a:t>
            </a:r>
          </a:p>
          <a:p>
            <a:pPr>
              <a:buFontTx/>
              <a:buChar char="-"/>
            </a:pPr>
            <a:r>
              <a:rPr lang="cs-CZ" sz="2400" dirty="0"/>
              <a:t>n</a:t>
            </a:r>
            <a:r>
              <a:rPr lang="cs-CZ" sz="2400" dirty="0" smtClean="0"/>
              <a:t>ákup nemovitosti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007 </a:t>
            </a:r>
            <a:r>
              <a:rPr lang="cs-CZ" sz="2400" dirty="0">
                <a:solidFill>
                  <a:schemeClr val="tx1"/>
                </a:solidFill>
              </a:rPr>
              <a:t>	Živočišná výroba 	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008 	Rostlinná výroba 	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009 	</a:t>
            </a:r>
            <a:r>
              <a:rPr lang="cs-CZ" sz="2400" dirty="0" err="1" smtClean="0">
                <a:solidFill>
                  <a:schemeClr val="tx1"/>
                </a:solidFill>
              </a:rPr>
              <a:t>Peletárny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pro zemědělský podnik </a:t>
            </a:r>
            <a:r>
              <a:rPr lang="cs-CZ" sz="2000" dirty="0">
                <a:solidFill>
                  <a:schemeClr val="tx1"/>
                </a:solidFill>
              </a:rPr>
              <a:t>	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/>
              <a:t>041	</a:t>
            </a:r>
            <a:r>
              <a:rPr lang="cs-CZ" sz="2400" dirty="0"/>
              <a:t>Nákup nemovitosti 	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50 </a:t>
            </a:r>
            <a:r>
              <a:rPr lang="pl-PL" dirty="0"/>
              <a:t>% výdajů, ze kterých je stanovena </a:t>
            </a:r>
            <a:r>
              <a:rPr lang="pl-PL" dirty="0" smtClean="0"/>
              <a:t>dotace</a:t>
            </a:r>
          </a:p>
          <a:p>
            <a:pPr marL="0" indent="0">
              <a:buNone/>
            </a:pPr>
            <a:r>
              <a:rPr lang="pl-PL" dirty="0" smtClean="0"/>
              <a:t>Možnost navýšení:</a:t>
            </a:r>
            <a:endParaRPr lang="pl-PL" dirty="0"/>
          </a:p>
          <a:p>
            <a:pPr>
              <a:buFontTx/>
              <a:buChar char="-"/>
            </a:pPr>
            <a:r>
              <a:rPr lang="cs-CZ" dirty="0" smtClean="0"/>
              <a:t>o </a:t>
            </a:r>
            <a:r>
              <a:rPr lang="cs-CZ" dirty="0"/>
              <a:t>10 % pro mladé začínající zemědělce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o 10 % </a:t>
            </a:r>
            <a:r>
              <a:rPr lang="cs-CZ" dirty="0" smtClean="0"/>
              <a:t>pro LFA oblasti (75% výměry podniku v LFA)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Pozn.: Předmět </a:t>
            </a:r>
            <a:r>
              <a:rPr lang="cs-CZ" i="1" dirty="0"/>
              <a:t>dotace nesmí sloužit pouze pro poskytování služeb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968073"/>
              </p:ext>
            </p:extLst>
          </p:nvPr>
        </p:nvGraphicFramePr>
        <p:xfrm>
          <a:off x="323528" y="1124744"/>
          <a:ext cx="8496943" cy="5593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/>
                <a:gridCol w="4032447"/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stáje pro ovce a kozy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dojírny pro krávy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Sklady pro potřeby RV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8 000 Kč/m3 (limit se </a:t>
                      </a:r>
                      <a:r>
                        <a:rPr lang="cs-CZ" sz="1600" dirty="0" smtClean="0">
                          <a:effectLst/>
                          <a:latin typeface="+mj-lt"/>
                        </a:rPr>
                        <a:t>nevztahuje 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na technologie čištění technologických vod)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Sklady pro potřeby ŽV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Kč/m3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Zem. stroje - nesené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</a:t>
            </a:r>
            <a:r>
              <a:rPr lang="cs-CZ" sz="2400" b="1" dirty="0" smtClean="0">
                <a:solidFill>
                  <a:schemeClr val="tx1"/>
                </a:solidFill>
              </a:rPr>
              <a:t>projektu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  <a:r>
              <a:rPr lang="cs-CZ" sz="2400" dirty="0" smtClean="0">
                <a:solidFill>
                  <a:schemeClr val="tx1"/>
                </a:solidFill>
              </a:rPr>
              <a:t>místa </a:t>
            </a:r>
            <a:r>
              <a:rPr lang="cs-CZ" sz="2400" dirty="0">
                <a:solidFill>
                  <a:schemeClr val="tx1"/>
                </a:solidFill>
              </a:rPr>
              <a:t>v rozsahu 0,5 až 0,9 úvazku </a:t>
            </a:r>
            <a:r>
              <a:rPr lang="cs-CZ" sz="2400" dirty="0" smtClean="0">
                <a:solidFill>
                  <a:schemeClr val="tx1"/>
                </a:solidFill>
              </a:rPr>
              <a:t>   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</a:t>
            </a:r>
            <a:r>
              <a:rPr lang="cs-CZ" sz="2400" dirty="0" smtClean="0">
                <a:solidFill>
                  <a:schemeClr val="tx1"/>
                </a:solidFill>
              </a:rPr>
              <a:t>úvazku	</a:t>
            </a:r>
            <a:r>
              <a:rPr lang="cs-CZ" sz="2400" dirty="0"/>
              <a:t>2</a:t>
            </a:r>
            <a:r>
              <a:rPr lang="cs-CZ" sz="2400" dirty="0" smtClean="0"/>
              <a:t>0</a:t>
            </a:r>
            <a:r>
              <a:rPr lang="cs-CZ" sz="2400" dirty="0" smtClean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</a:t>
            </a:r>
            <a:r>
              <a:rPr lang="cs-CZ" sz="2400" dirty="0" smtClean="0">
                <a:solidFill>
                  <a:schemeClr val="tx1"/>
                </a:solidFill>
              </a:rPr>
              <a:t>nově </a:t>
            </a:r>
            <a:r>
              <a:rPr lang="cs-CZ" sz="2400" dirty="0">
                <a:solidFill>
                  <a:schemeClr val="tx1"/>
                </a:solidFill>
              </a:rPr>
              <a:t>vytvořených </a:t>
            </a:r>
            <a:r>
              <a:rPr lang="cs-CZ" sz="2400" dirty="0" smtClean="0">
                <a:solidFill>
                  <a:schemeClr val="tx1"/>
                </a:solidFill>
              </a:rPr>
              <a:t>pracovních míst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- 3 </a:t>
            </a:r>
            <a:r>
              <a:rPr lang="cs-CZ" sz="2400" dirty="0">
                <a:solidFill>
                  <a:schemeClr val="tx1"/>
                </a:solidFill>
              </a:rPr>
              <a:t>roky </a:t>
            </a:r>
            <a:r>
              <a:rPr lang="cs-CZ" sz="2400" dirty="0" smtClean="0">
                <a:solidFill>
                  <a:schemeClr val="tx1"/>
                </a:solidFill>
              </a:rPr>
              <a:t>u mikro, malých a středních podniků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- 5 let u </a:t>
            </a:r>
            <a:r>
              <a:rPr lang="cs-CZ" sz="2400" dirty="0">
                <a:solidFill>
                  <a:schemeClr val="tx1"/>
                </a:solidFill>
              </a:rPr>
              <a:t>velkých podniků od převedení dotace na účet příjemce </a:t>
            </a: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Podíl příjmů ze zemědělské prvovýroby na celkových příjmech žadatele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Podíl </a:t>
            </a:r>
            <a:r>
              <a:rPr lang="cs-CZ" sz="2400" dirty="0">
                <a:solidFill>
                  <a:schemeClr val="tx1"/>
                </a:solidFill>
              </a:rPr>
              <a:t>činí min. 50</a:t>
            </a:r>
            <a:r>
              <a:rPr lang="cs-CZ" sz="2400" dirty="0" smtClean="0">
                <a:solidFill>
                  <a:schemeClr val="tx1"/>
                </a:solidFill>
              </a:rPr>
              <a:t>%			</a:t>
            </a:r>
            <a:r>
              <a:rPr lang="cs-CZ" sz="2400" dirty="0" smtClean="0">
                <a:solidFill>
                  <a:schemeClr val="tx1"/>
                </a:solidFill>
              </a:rPr>
              <a:t>15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Projekt využívá stávajících </a:t>
            </a:r>
            <a:r>
              <a:rPr lang="cs-CZ" sz="2400" b="1" dirty="0" smtClean="0">
                <a:solidFill>
                  <a:schemeClr val="tx1"/>
                </a:solidFill>
              </a:rPr>
              <a:t>budov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Realizace </a:t>
            </a:r>
            <a:r>
              <a:rPr lang="cs-CZ" sz="2400" dirty="0">
                <a:solidFill>
                  <a:schemeClr val="tx1"/>
                </a:solidFill>
              </a:rPr>
              <a:t>projektu ve stávajících </a:t>
            </a:r>
            <a:r>
              <a:rPr lang="cs-CZ" sz="2400" dirty="0" smtClean="0">
                <a:solidFill>
                  <a:schemeClr val="tx1"/>
                </a:solidFill>
              </a:rPr>
              <a:t>objektech			</a:t>
            </a:r>
            <a:r>
              <a:rPr lang="cs-CZ" sz="2400" dirty="0" smtClean="0">
                <a:solidFill>
                  <a:schemeClr val="tx1"/>
                </a:solidFill>
              </a:rPr>
              <a:t>15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Žadatel </a:t>
            </a:r>
            <a:r>
              <a:rPr lang="cs-CZ" sz="2400" b="1" dirty="0" smtClean="0">
                <a:solidFill>
                  <a:schemeClr val="tx1"/>
                </a:solidFill>
              </a:rPr>
              <a:t>finalizuje výrobu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Preference podniků </a:t>
            </a:r>
            <a:r>
              <a:rPr lang="cs-CZ" sz="2400" dirty="0" err="1">
                <a:solidFill>
                  <a:schemeClr val="tx1"/>
                </a:solidFill>
              </a:rPr>
              <a:t>finalizujících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výrobu	</a:t>
            </a:r>
            <a:r>
              <a:rPr lang="cs-CZ" sz="2400" dirty="0" smtClean="0">
                <a:solidFill>
                  <a:schemeClr val="tx1"/>
                </a:solidFill>
              </a:rPr>
              <a:t>20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</a:t>
            </a:r>
            <a:r>
              <a:rPr lang="cs-CZ" sz="2400" b="1" dirty="0" smtClean="0">
                <a:solidFill>
                  <a:schemeClr val="tx1"/>
                </a:solidFill>
              </a:rPr>
              <a:t>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500.000,- Kč </a:t>
            </a:r>
            <a:r>
              <a:rPr lang="cs-CZ" sz="2400" dirty="0" smtClean="0">
                <a:solidFill>
                  <a:schemeClr val="tx1"/>
                </a:solidFill>
              </a:rPr>
              <a:t>včetně				</a:t>
            </a:r>
            <a:r>
              <a:rPr lang="cs-CZ" sz="2400" dirty="0" smtClean="0">
                <a:solidFill>
                  <a:schemeClr val="tx1"/>
                </a:solidFill>
              </a:rPr>
              <a:t>15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500.001 Kč - </a:t>
            </a:r>
            <a:r>
              <a:rPr lang="cs-CZ" sz="2400" dirty="0" smtClean="0">
                <a:solidFill>
                  <a:schemeClr val="tx1"/>
                </a:solidFill>
              </a:rPr>
              <a:t>1.000.000 </a:t>
            </a:r>
            <a:r>
              <a:rPr lang="cs-CZ" sz="2400" dirty="0">
                <a:solidFill>
                  <a:schemeClr val="tx1"/>
                </a:solidFill>
              </a:rPr>
              <a:t>Kč </a:t>
            </a:r>
            <a:r>
              <a:rPr lang="cs-CZ" sz="2400" dirty="0" smtClean="0">
                <a:solidFill>
                  <a:schemeClr val="tx1"/>
                </a:solidFill>
              </a:rPr>
              <a:t>včetně			</a:t>
            </a:r>
            <a:r>
              <a:rPr lang="cs-CZ" sz="2400" dirty="0" smtClean="0">
                <a:solidFill>
                  <a:schemeClr val="tx1"/>
                </a:solidFill>
              </a:rPr>
              <a:t>10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1.000.001 </a:t>
            </a:r>
            <a:r>
              <a:rPr lang="cs-CZ" sz="2400" dirty="0">
                <a:solidFill>
                  <a:schemeClr val="tx1"/>
                </a:solidFill>
              </a:rPr>
              <a:t>Kč - 2.000.000 Kč </a:t>
            </a:r>
            <a:r>
              <a:rPr lang="cs-CZ" sz="2400" dirty="0" smtClean="0">
                <a:solidFill>
                  <a:schemeClr val="tx1"/>
                </a:solidFill>
              </a:rPr>
              <a:t>včetně		</a:t>
            </a:r>
            <a:r>
              <a:rPr lang="cs-CZ" sz="2400" dirty="0" smtClean="0">
                <a:solidFill>
                  <a:schemeClr val="tx1"/>
                </a:solidFill>
              </a:rPr>
              <a:t>5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Žadatel </a:t>
            </a:r>
            <a:r>
              <a:rPr lang="cs-CZ" sz="2400" b="1" dirty="0" smtClean="0">
                <a:solidFill>
                  <a:schemeClr val="tx1"/>
                </a:solidFill>
              </a:rPr>
              <a:t>zařazen </a:t>
            </a:r>
            <a:r>
              <a:rPr lang="cs-CZ" sz="2400" b="1" dirty="0">
                <a:solidFill>
                  <a:schemeClr val="tx1"/>
                </a:solidFill>
              </a:rPr>
              <a:t>do přechodného období nebo registrován jako ekologický podnikatel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ano			10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smtClean="0"/>
              <a:t>40 </a:t>
            </a:r>
            <a:r>
              <a:rPr lang="cs-CZ" sz="3600" b="1" dirty="0" smtClean="0"/>
              <a:t>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411</TotalTime>
  <Words>359</Words>
  <Application>Microsoft Office PowerPoint</Application>
  <PresentationFormat>Předvádění na obrazovce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Renata</cp:lastModifiedBy>
  <cp:revision>19</cp:revision>
  <dcterms:created xsi:type="dcterms:W3CDTF">2017-03-10T13:18:29Z</dcterms:created>
  <dcterms:modified xsi:type="dcterms:W3CDTF">2017-12-28T13:35:13Z</dcterms:modified>
</cp:coreProperties>
</file>