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75C0-8F75-4359-B3CC-6437E88EB4F2}" type="datetimeFigureOut">
              <a:rPr lang="cs-CZ" smtClean="0"/>
              <a:t>30. 6. 2015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DD30-A33C-46B1-80DF-12F77D9EB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93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75C0-8F75-4359-B3CC-6437E88EB4F2}" type="datetimeFigureOut">
              <a:rPr lang="cs-CZ" smtClean="0"/>
              <a:t>30. 6. 2015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DD30-A33C-46B1-80DF-12F77D9EB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4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75C0-8F75-4359-B3CC-6437E88EB4F2}" type="datetimeFigureOut">
              <a:rPr lang="cs-CZ" smtClean="0"/>
              <a:t>30. 6. 2015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DD30-A33C-46B1-80DF-12F77D9EB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12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75C0-8F75-4359-B3CC-6437E88EB4F2}" type="datetimeFigureOut">
              <a:rPr lang="cs-CZ" smtClean="0"/>
              <a:t>30. 6. 2015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DD30-A33C-46B1-80DF-12F77D9EB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19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75C0-8F75-4359-B3CC-6437E88EB4F2}" type="datetimeFigureOut">
              <a:rPr lang="cs-CZ" smtClean="0"/>
              <a:t>30. 6. 2015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DD30-A33C-46B1-80DF-12F77D9EB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51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75C0-8F75-4359-B3CC-6437E88EB4F2}" type="datetimeFigureOut">
              <a:rPr lang="cs-CZ" smtClean="0"/>
              <a:t>30. 6. 2015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DD30-A33C-46B1-80DF-12F77D9EB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39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75C0-8F75-4359-B3CC-6437E88EB4F2}" type="datetimeFigureOut">
              <a:rPr lang="cs-CZ" smtClean="0"/>
              <a:t>30. 6. 2015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DD30-A33C-46B1-80DF-12F77D9EB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3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75C0-8F75-4359-B3CC-6437E88EB4F2}" type="datetimeFigureOut">
              <a:rPr lang="cs-CZ" smtClean="0"/>
              <a:t>30. 6. 2015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DD30-A33C-46B1-80DF-12F77D9EB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87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75C0-8F75-4359-B3CC-6437E88EB4F2}" type="datetimeFigureOut">
              <a:rPr lang="cs-CZ" smtClean="0"/>
              <a:t>30. 6. 2015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DD30-A33C-46B1-80DF-12F77D9EB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86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75C0-8F75-4359-B3CC-6437E88EB4F2}" type="datetimeFigureOut">
              <a:rPr lang="cs-CZ" smtClean="0"/>
              <a:t>30. 6. 2015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DD30-A33C-46B1-80DF-12F77D9EB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5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75C0-8F75-4359-B3CC-6437E88EB4F2}" type="datetimeFigureOut">
              <a:rPr lang="cs-CZ" smtClean="0"/>
              <a:t>30. 6. 2015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DD30-A33C-46B1-80DF-12F77D9EB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54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575C0-8F75-4359-B3CC-6437E88EB4F2}" type="datetimeFigureOut">
              <a:rPr lang="cs-CZ" smtClean="0"/>
              <a:t>30. 6. 2015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2DD30-A33C-46B1-80DF-12F77D9EB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14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Setkání starostů u kulatého stolu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76693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01.07.2015   Rovensko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1435" y="575032"/>
            <a:ext cx="8361129" cy="108680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0" y="537321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Projekt „MAS jako nástroj spolupráce obcí pro efektivní chod úřadů“</a:t>
            </a:r>
          </a:p>
          <a:p>
            <a:pPr algn="ctr"/>
            <a:r>
              <a:rPr lang="cs-CZ" dirty="0"/>
              <a:t>CZ.1.04/4.1.00/B6.00043</a:t>
            </a:r>
          </a:p>
          <a:p>
            <a:pPr algn="ctr"/>
            <a:r>
              <a:rPr lang="cs-CZ" dirty="0"/>
              <a:t>Tento projekt je spolufinancován Evropským sociálním fondem a státním rozpočtem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1397852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7669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Anna Bartošová</a:t>
            </a:r>
          </a:p>
          <a:p>
            <a:r>
              <a:rPr lang="cs-CZ" dirty="0">
                <a:solidFill>
                  <a:schemeClr val="tx1"/>
                </a:solidFill>
              </a:rPr>
              <a:t>m</a:t>
            </a:r>
            <a:r>
              <a:rPr lang="cs-CZ" dirty="0" smtClean="0">
                <a:solidFill>
                  <a:schemeClr val="tx1"/>
                </a:solidFill>
              </a:rPr>
              <a:t>anažer projektu spolupráce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1435" y="575032"/>
            <a:ext cx="8361129" cy="108680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0" y="537321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Projekt „MAS jako nástroj spolupráce obcí pro efektivní chod úřadů“</a:t>
            </a:r>
          </a:p>
          <a:p>
            <a:pPr algn="ctr"/>
            <a:r>
              <a:rPr lang="cs-CZ" dirty="0"/>
              <a:t>CZ.1.04/4.1.00/B6.00043</a:t>
            </a:r>
          </a:p>
          <a:p>
            <a:pPr algn="ctr"/>
            <a:r>
              <a:rPr lang="cs-CZ" dirty="0"/>
              <a:t>Tento projekt je spolufinancován Evropským sociálním fondem a státním rozpočtem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86198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5254352" cy="866527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latin typeface="+mn-lt"/>
              </a:rPr>
              <a:t>Základní informace o projektu</a:t>
            </a:r>
            <a:endParaRPr lang="cs-CZ" sz="32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031552"/>
            <a:ext cx="8208912" cy="3603977"/>
          </a:xfrm>
        </p:spPr>
        <p:txBody>
          <a:bodyPr>
            <a:normAutofit lnSpcReduction="10000"/>
          </a:bodyPr>
          <a:lstStyle/>
          <a:p>
            <a:pPr marL="457200" indent="-457200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projekt SMS, MAS Horní Pomoraví partnerem</a:t>
            </a:r>
          </a:p>
          <a:p>
            <a:pPr marL="457200" indent="-457200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běží od 01.09.2014</a:t>
            </a:r>
          </a:p>
          <a:p>
            <a:pPr marL="457200" indent="-457200" algn="l">
              <a:buFontTx/>
              <a:buChar char="-"/>
            </a:pPr>
            <a:r>
              <a:rPr lang="cs-CZ" sz="2800" dirty="0">
                <a:solidFill>
                  <a:schemeClr val="tx1"/>
                </a:solidFill>
              </a:rPr>
              <a:t>d</a:t>
            </a:r>
            <a:r>
              <a:rPr lang="cs-CZ" sz="2800" dirty="0" smtClean="0">
                <a:solidFill>
                  <a:schemeClr val="tx1"/>
                </a:solidFill>
              </a:rPr>
              <a:t>o projektu je zapojeno 1 903 obcí, 72 MAS, 10 krajů</a:t>
            </a:r>
          </a:p>
          <a:p>
            <a:pPr algn="l"/>
            <a:endParaRPr lang="cs-CZ" sz="1600" dirty="0">
              <a:solidFill>
                <a:schemeClr val="tx1"/>
              </a:solidFill>
            </a:endParaRPr>
          </a:p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Hlavní cíl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-  zvýšení kvality a efektivity výkonu veřejné správy v návaznosti na užší spolupráci obcí</a:t>
            </a:r>
          </a:p>
          <a:p>
            <a:pPr marL="457200" indent="-457200" algn="l">
              <a:buFontTx/>
              <a:buChar char="-"/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37937"/>
            <a:ext cx="8361129" cy="108680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Projekt „MAS jako nástroj spolupráce obcí pro efektivní chod úřadů“</a:t>
            </a:r>
          </a:p>
          <a:p>
            <a:pPr algn="ctr"/>
            <a:r>
              <a:rPr lang="cs-CZ" dirty="0"/>
              <a:t>CZ.1.04/4.1.00/B6.00043</a:t>
            </a:r>
          </a:p>
          <a:p>
            <a:pPr algn="ctr"/>
            <a:r>
              <a:rPr lang="cs-CZ" dirty="0"/>
              <a:t>Tento projekt je spolufinancován Evropským sociálním fondem a státním rozpočtem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161809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08912" cy="474895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Výstupy projektu</a:t>
            </a:r>
          </a:p>
          <a:p>
            <a:pPr algn="l"/>
            <a:endParaRPr lang="cs-CZ" sz="2800" b="1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Studie současného stavu výkonu veřejné správy a návrhy možností jejího efektivnějšího výkonu formou spolupráce</a:t>
            </a:r>
          </a:p>
          <a:p>
            <a:pPr marL="457200" indent="-457200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Zásobník dobré praxe (z ČR a EU)</a:t>
            </a:r>
          </a:p>
          <a:p>
            <a:pPr marL="457200" indent="-457200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Metodika spolupráce obcí a její aplikace v MAS Horní Pomoraví o.p.s.</a:t>
            </a:r>
          </a:p>
          <a:p>
            <a:pPr marL="457200" indent="-457200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Dodatek Strategie MAS Horní Pomoraví o.p.s.</a:t>
            </a:r>
          </a:p>
          <a:p>
            <a:pPr marL="457200" indent="-457200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Pakt o spolupráci a partnerství uzavřený obcemi v regionu</a:t>
            </a:r>
          </a:p>
          <a:p>
            <a:pPr marL="457200" indent="-457200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Koncepční návrh legislativních řešení </a:t>
            </a:r>
          </a:p>
          <a:p>
            <a:pPr marL="457200" indent="-457200" algn="l">
              <a:buFontTx/>
              <a:buChar char="-"/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37937"/>
            <a:ext cx="8361129" cy="108680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Projekt „MAS jako nástroj spolupráce obcí pro efektivní chod úřadů“</a:t>
            </a:r>
          </a:p>
          <a:p>
            <a:pPr algn="ctr"/>
            <a:r>
              <a:rPr lang="cs-CZ" dirty="0"/>
              <a:t>CZ.1.04/4.1.00/B6.00043</a:t>
            </a:r>
          </a:p>
          <a:p>
            <a:pPr algn="ctr"/>
            <a:r>
              <a:rPr lang="cs-CZ" dirty="0"/>
              <a:t>Tento projekt je spolufinancován Evropským sociálním fondem a státním rozpočtem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73942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08912" cy="4748951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Strategický cíl:</a:t>
            </a:r>
          </a:p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Zkvalitnit spolupráci obcí a zefektivnit chod úřadů v regionu MAS Horní Pomoraví </a:t>
            </a:r>
          </a:p>
          <a:p>
            <a:pPr algn="l"/>
            <a:endParaRPr lang="cs-CZ" sz="1500" b="1" dirty="0" smtClean="0">
              <a:solidFill>
                <a:schemeClr val="tx1"/>
              </a:solidFill>
            </a:endParaRPr>
          </a:p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Témata spolupráce MAS Horní Pomoraví o.p.s.</a:t>
            </a:r>
          </a:p>
          <a:p>
            <a:pPr marL="457200" indent="-457200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Protipovodňová opatření a krizové řízení</a:t>
            </a:r>
          </a:p>
          <a:p>
            <a:pPr marL="457200" indent="-457200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Odpady</a:t>
            </a:r>
          </a:p>
          <a:p>
            <a:pPr marL="457200" indent="-457200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Zaměstnanost</a:t>
            </a:r>
          </a:p>
          <a:p>
            <a:pPr algn="l"/>
            <a:endParaRPr lang="cs-CZ" sz="1500" dirty="0" smtClean="0">
              <a:solidFill>
                <a:schemeClr val="tx1"/>
              </a:solidFill>
            </a:endParaRP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Další spolupráce: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- Cestovní ruch – rozvoj regionálního značení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37937"/>
            <a:ext cx="8361129" cy="108680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Projekt „MAS jako nástroj spolupráce obcí pro efektivní chod úřadů“</a:t>
            </a:r>
          </a:p>
          <a:p>
            <a:pPr algn="ctr"/>
            <a:r>
              <a:rPr lang="cs-CZ" dirty="0"/>
              <a:t>CZ.1.04/4.1.00/B6.00043</a:t>
            </a:r>
          </a:p>
          <a:p>
            <a:pPr algn="ctr"/>
            <a:r>
              <a:rPr lang="cs-CZ" dirty="0"/>
              <a:t>Tento projekt je spolufinancován Evropským sociálním fondem a státním rozpočtem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354402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08912" cy="4748951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Opatření v oblasti spolupráce obcí:</a:t>
            </a:r>
          </a:p>
          <a:p>
            <a:pPr algn="l"/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zajištění výměny zkušeností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poskytování účetních služeb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poskytování právních služeb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</a:t>
            </a:r>
            <a:r>
              <a:rPr lang="cs-CZ" sz="2800" dirty="0" smtClean="0">
                <a:solidFill>
                  <a:schemeClr val="tx1"/>
                </a:solidFill>
              </a:rPr>
              <a:t>oskytování poradenských služeb v oblasti výběrových řízení</a:t>
            </a:r>
          </a:p>
          <a:p>
            <a:pPr algn="l"/>
            <a:endParaRPr lang="cs-CZ" sz="1500" b="1" dirty="0" smtClean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37937"/>
            <a:ext cx="8361129" cy="108680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Projekt „MAS jako nástroj spolupráce obcí pro efektivní chod úřadů“</a:t>
            </a:r>
          </a:p>
          <a:p>
            <a:pPr algn="ctr"/>
            <a:r>
              <a:rPr lang="cs-CZ" dirty="0"/>
              <a:t>CZ.1.04/4.1.00/B6.00043</a:t>
            </a:r>
          </a:p>
          <a:p>
            <a:pPr algn="ctr"/>
            <a:r>
              <a:rPr lang="cs-CZ" dirty="0"/>
              <a:t>Tento projekt je spolufinancován Evropským sociálním fondem a státním rozpočtem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1935484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08912" cy="4748951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Opatření v oblasti protipovodňová opatření a krizové řízení</a:t>
            </a:r>
          </a:p>
          <a:p>
            <a:pPr algn="l"/>
            <a:endParaRPr lang="cs-CZ" sz="28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síťování obcí dle logických celků – definice regionů efektivní komunikace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</a:t>
            </a:r>
            <a:r>
              <a:rPr lang="cs-CZ" sz="2800" dirty="0" smtClean="0">
                <a:solidFill>
                  <a:schemeClr val="tx1"/>
                </a:solidFill>
              </a:rPr>
              <a:t>ymezení potřeb logických celků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zajištění materiálního vybavení pro krizové situace</a:t>
            </a:r>
          </a:p>
          <a:p>
            <a:pPr algn="l"/>
            <a:endParaRPr lang="cs-CZ" sz="1500" b="1" dirty="0" smtClean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37937"/>
            <a:ext cx="8361129" cy="108680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Projekt „MAS jako nástroj spolupráce obcí pro efektivní chod úřadů“</a:t>
            </a:r>
          </a:p>
          <a:p>
            <a:pPr algn="ctr"/>
            <a:r>
              <a:rPr lang="cs-CZ" dirty="0"/>
              <a:t>CZ.1.04/4.1.00/B6.00043</a:t>
            </a:r>
          </a:p>
          <a:p>
            <a:pPr algn="ctr"/>
            <a:r>
              <a:rPr lang="cs-CZ" dirty="0"/>
              <a:t>Tento projekt je spolufinancován Evropským sociálním fondem a státním rozpočtem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333815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08912" cy="4748951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Opatření v oblasti odpadového hospodářství</a:t>
            </a:r>
          </a:p>
          <a:p>
            <a:pPr algn="l"/>
            <a:endParaRPr lang="cs-CZ" sz="28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z</a:t>
            </a:r>
            <a:r>
              <a:rPr lang="cs-CZ" sz="2800" dirty="0" smtClean="0">
                <a:solidFill>
                  <a:schemeClr val="tx1"/>
                </a:solidFill>
              </a:rPr>
              <a:t>ajištění výhodné ceny za svoz komunálního odpadu pro obce v MAS  (společným vyjednáváním)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společné projekty na vybudování kompostáren a pořízení domácích kompostérů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společné projekty na efektivní třídění a využití tříděného odpadu v regionu MAS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</a:t>
            </a:r>
            <a:r>
              <a:rPr lang="cs-CZ" sz="2800" dirty="0" smtClean="0">
                <a:solidFill>
                  <a:schemeClr val="tx1"/>
                </a:solidFill>
              </a:rPr>
              <a:t>zdělávání a osvěta</a:t>
            </a:r>
          </a:p>
          <a:p>
            <a:pPr algn="l"/>
            <a:endParaRPr lang="cs-CZ" sz="1500" b="1" dirty="0" smtClean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37937"/>
            <a:ext cx="8361129" cy="108680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Projekt „MAS jako nástroj spolupráce obcí pro efektivní chod úřadů“</a:t>
            </a:r>
          </a:p>
          <a:p>
            <a:pPr algn="ctr"/>
            <a:r>
              <a:rPr lang="cs-CZ" dirty="0"/>
              <a:t>CZ.1.04/4.1.00/B6.00043</a:t>
            </a:r>
          </a:p>
          <a:p>
            <a:pPr algn="ctr"/>
            <a:r>
              <a:rPr lang="cs-CZ" dirty="0"/>
              <a:t>Tento projekt je spolufinancován Evropským sociálním fondem a státním rozpočtem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296379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08912" cy="4748951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Opatření v oblasti zaměstnanosti a zaměstnatelnosti obyvatel</a:t>
            </a:r>
          </a:p>
          <a:p>
            <a:pPr algn="l"/>
            <a:endParaRPr lang="cs-CZ" sz="28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</a:t>
            </a:r>
            <a:r>
              <a:rPr lang="cs-CZ" sz="2800" dirty="0" smtClean="0">
                <a:solidFill>
                  <a:schemeClr val="tx1"/>
                </a:solidFill>
              </a:rPr>
              <a:t>ytvoření regionálního paktu zaměstnanosti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</a:t>
            </a:r>
            <a:r>
              <a:rPr lang="cs-CZ" sz="2800" dirty="0" smtClean="0">
                <a:solidFill>
                  <a:schemeClr val="tx1"/>
                </a:solidFill>
              </a:rPr>
              <a:t>ytváření míst pro stáže a získání praxe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z</a:t>
            </a:r>
            <a:r>
              <a:rPr lang="cs-CZ" sz="2800" dirty="0" smtClean="0">
                <a:solidFill>
                  <a:schemeClr val="tx1"/>
                </a:solidFill>
              </a:rPr>
              <a:t>akládání sociálních podniků (tzv. prostupné zaměstnávání)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</a:t>
            </a:r>
            <a:r>
              <a:rPr lang="cs-CZ" sz="2800" dirty="0" smtClean="0">
                <a:solidFill>
                  <a:schemeClr val="tx1"/>
                </a:solidFill>
              </a:rPr>
              <a:t>oskytování servisu místním podnikatelům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r</a:t>
            </a:r>
            <a:r>
              <a:rPr lang="cs-CZ" sz="2800" dirty="0" smtClean="0">
                <a:solidFill>
                  <a:schemeClr val="tx1"/>
                </a:solidFill>
              </a:rPr>
              <a:t>ealizace aktivit pro nezaměstnané a znevýhodněné osoby</a:t>
            </a:r>
          </a:p>
          <a:p>
            <a:pPr algn="l"/>
            <a:endParaRPr lang="cs-CZ" sz="1500" b="1" dirty="0" smtClean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37937"/>
            <a:ext cx="8361129" cy="108680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Projekt „MAS jako nástroj spolupráce obcí pro efektivní chod úřadů“</a:t>
            </a:r>
          </a:p>
          <a:p>
            <a:pPr algn="ctr"/>
            <a:r>
              <a:rPr lang="cs-CZ" dirty="0"/>
              <a:t>CZ.1.04/4.1.00/B6.00043</a:t>
            </a:r>
          </a:p>
          <a:p>
            <a:pPr algn="ctr"/>
            <a:r>
              <a:rPr lang="cs-CZ" dirty="0"/>
              <a:t>Tento projekt je spolufinancován Evropským sociálním fondem a státním rozpočtem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1069329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08912" cy="4748951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Opatření v oblasti cestovního ruchu</a:t>
            </a:r>
          </a:p>
          <a:p>
            <a:pPr algn="l"/>
            <a:endParaRPr lang="cs-CZ" sz="28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</a:t>
            </a:r>
            <a:r>
              <a:rPr lang="cs-CZ" sz="2800" dirty="0" smtClean="0">
                <a:solidFill>
                  <a:schemeClr val="tx1"/>
                </a:solidFill>
              </a:rPr>
              <a:t>ytvoření regionálního paktu spolupráce v oblasti cestovního ruchu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r</a:t>
            </a:r>
            <a:r>
              <a:rPr lang="cs-CZ" sz="2800" dirty="0" smtClean="0">
                <a:solidFill>
                  <a:schemeClr val="tx1"/>
                </a:solidFill>
              </a:rPr>
              <a:t>ealizace aktivit propagace regionálního značení produktů, služeb a </a:t>
            </a:r>
            <a:r>
              <a:rPr lang="cs-CZ" sz="2800" dirty="0">
                <a:solidFill>
                  <a:schemeClr val="tx1"/>
                </a:solidFill>
              </a:rPr>
              <a:t>zážitků – JESENÍKY originální produkt</a:t>
            </a:r>
            <a:r>
              <a:rPr lang="cs-CZ" sz="2800" dirty="0" smtClean="0">
                <a:solidFill>
                  <a:schemeClr val="tx1"/>
                </a:solidFill>
              </a:rPr>
              <a:t>®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</a:t>
            </a:r>
            <a:r>
              <a:rPr lang="cs-CZ" sz="2800" dirty="0" smtClean="0">
                <a:solidFill>
                  <a:schemeClr val="tx1"/>
                </a:solidFill>
              </a:rPr>
              <a:t>ytvoření nabídky tematických exkurzí v rámci systému značení</a:t>
            </a:r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1500" b="1" dirty="0" smtClean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37937"/>
            <a:ext cx="8361129" cy="108680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Projekt „MAS jako nástroj spolupráce obcí pro efektivní chod úřadů“</a:t>
            </a:r>
          </a:p>
          <a:p>
            <a:pPr algn="ctr"/>
            <a:r>
              <a:rPr lang="cs-CZ" dirty="0"/>
              <a:t>CZ.1.04/4.1.00/B6.00043</a:t>
            </a:r>
          </a:p>
          <a:p>
            <a:pPr algn="ctr"/>
            <a:r>
              <a:rPr lang="cs-CZ" dirty="0"/>
              <a:t>Tento projekt je spolufinancován Evropským sociálním fondem a státním rozpočtem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2750386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574</Words>
  <Application>Microsoft Office PowerPoint</Application>
  <PresentationFormat>Předvádění na obrazovce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Setkání starostů u kulatého stolu</vt:lpstr>
      <vt:lpstr>Základní informace o projektu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MAS Horní Pomoraví o.p.s.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starostů u kulatého stolu</dc:title>
  <dc:creator>Ing. Anna Bartošová</dc:creator>
  <cp:lastModifiedBy>Ing. Anna Bartošová</cp:lastModifiedBy>
  <cp:revision>3</cp:revision>
  <dcterms:created xsi:type="dcterms:W3CDTF">2015-06-30T19:07:14Z</dcterms:created>
  <dcterms:modified xsi:type="dcterms:W3CDTF">2015-06-30T19:33:20Z</dcterms:modified>
</cp:coreProperties>
</file>