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75C0-8F75-4359-B3CC-6437E88EB4F2}" type="datetimeFigureOut">
              <a:rPr lang="cs-CZ" smtClean="0"/>
              <a:t>30. 6. 2015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2DD30-A33C-46B1-80DF-12F77D9EB7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4938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75C0-8F75-4359-B3CC-6437E88EB4F2}" type="datetimeFigureOut">
              <a:rPr lang="cs-CZ" smtClean="0"/>
              <a:t>30. 6. 2015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2DD30-A33C-46B1-80DF-12F77D9EB7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5540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75C0-8F75-4359-B3CC-6437E88EB4F2}" type="datetimeFigureOut">
              <a:rPr lang="cs-CZ" smtClean="0"/>
              <a:t>30. 6. 2015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2DD30-A33C-46B1-80DF-12F77D9EB7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8122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75C0-8F75-4359-B3CC-6437E88EB4F2}" type="datetimeFigureOut">
              <a:rPr lang="cs-CZ" smtClean="0"/>
              <a:t>30. 6. 2015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2DD30-A33C-46B1-80DF-12F77D9EB7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7192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75C0-8F75-4359-B3CC-6437E88EB4F2}" type="datetimeFigureOut">
              <a:rPr lang="cs-CZ" smtClean="0"/>
              <a:t>30. 6. 2015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2DD30-A33C-46B1-80DF-12F77D9EB7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516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75C0-8F75-4359-B3CC-6437E88EB4F2}" type="datetimeFigureOut">
              <a:rPr lang="cs-CZ" smtClean="0"/>
              <a:t>30. 6. 2015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2DD30-A33C-46B1-80DF-12F77D9EB7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139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75C0-8F75-4359-B3CC-6437E88EB4F2}" type="datetimeFigureOut">
              <a:rPr lang="cs-CZ" smtClean="0"/>
              <a:t>30. 6. 2015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2DD30-A33C-46B1-80DF-12F77D9EB7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433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75C0-8F75-4359-B3CC-6437E88EB4F2}" type="datetimeFigureOut">
              <a:rPr lang="cs-CZ" smtClean="0"/>
              <a:t>30. 6. 2015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2DD30-A33C-46B1-80DF-12F77D9EB7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8877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75C0-8F75-4359-B3CC-6437E88EB4F2}" type="datetimeFigureOut">
              <a:rPr lang="cs-CZ" smtClean="0"/>
              <a:t>30. 6. 2015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2DD30-A33C-46B1-80DF-12F77D9EB7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8866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75C0-8F75-4359-B3CC-6437E88EB4F2}" type="datetimeFigureOut">
              <a:rPr lang="cs-CZ" smtClean="0"/>
              <a:t>30. 6. 2015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2DD30-A33C-46B1-80DF-12F77D9EB7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51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75C0-8F75-4359-B3CC-6437E88EB4F2}" type="datetimeFigureOut">
              <a:rPr lang="cs-CZ" smtClean="0"/>
              <a:t>30. 6. 2015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2DD30-A33C-46B1-80DF-12F77D9EB7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6541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575C0-8F75-4359-B3CC-6437E88EB4F2}" type="datetimeFigureOut">
              <a:rPr lang="cs-CZ" smtClean="0"/>
              <a:t>30. 6. 2015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2DD30-A33C-46B1-80DF-12F77D9EB7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9147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Setkání starostů u kulatého stolu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933056"/>
            <a:ext cx="6400800" cy="766936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01.07.2015   Rovensko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/>
          <p:nvPr/>
        </p:nvPicPr>
        <p:blipFill>
          <a:blip r:embed="rId2"/>
          <a:stretch>
            <a:fillRect/>
          </a:stretch>
        </p:blipFill>
        <p:spPr>
          <a:xfrm>
            <a:off x="391435" y="575032"/>
            <a:ext cx="8361129" cy="1086807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0" y="5373216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/>
              <a:t>Projekt „MAS jako nástroj spolupráce obcí pro efektivní chod úřadů“</a:t>
            </a:r>
          </a:p>
          <a:p>
            <a:pPr algn="ctr"/>
            <a:r>
              <a:rPr lang="cs-CZ" dirty="0"/>
              <a:t>CZ.1.04/4.1.00/B6.00043</a:t>
            </a:r>
          </a:p>
          <a:p>
            <a:pPr algn="ctr"/>
            <a:r>
              <a:rPr lang="cs-CZ" dirty="0"/>
              <a:t>Tento projekt je spolufinancován Evropským sociálním fondem a státním rozpočtem České republiky</a:t>
            </a:r>
          </a:p>
        </p:txBody>
      </p:sp>
    </p:spTree>
    <p:extLst>
      <p:ext uri="{BB962C8B-B14F-4D97-AF65-F5344CB8AC3E}">
        <p14:creationId xmlns:p14="http://schemas.microsoft.com/office/powerpoint/2010/main" val="13978521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Děkuji za pozornost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933056"/>
            <a:ext cx="6400800" cy="766936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Ing. Anna Bartošová</a:t>
            </a:r>
          </a:p>
          <a:p>
            <a:r>
              <a:rPr lang="cs-CZ" dirty="0">
                <a:solidFill>
                  <a:schemeClr val="tx1"/>
                </a:solidFill>
              </a:rPr>
              <a:t>m</a:t>
            </a:r>
            <a:r>
              <a:rPr lang="cs-CZ" dirty="0" smtClean="0">
                <a:solidFill>
                  <a:schemeClr val="tx1"/>
                </a:solidFill>
              </a:rPr>
              <a:t>anažer projektu spolupráce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/>
          <p:nvPr/>
        </p:nvPicPr>
        <p:blipFill>
          <a:blip r:embed="rId2"/>
          <a:stretch>
            <a:fillRect/>
          </a:stretch>
        </p:blipFill>
        <p:spPr>
          <a:xfrm>
            <a:off x="391435" y="575032"/>
            <a:ext cx="8361129" cy="1086807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0" y="5373216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/>
              <a:t>Projekt „MAS jako nástroj spolupráce obcí pro efektivní chod úřadů“</a:t>
            </a:r>
          </a:p>
          <a:p>
            <a:pPr algn="ctr"/>
            <a:r>
              <a:rPr lang="cs-CZ" dirty="0"/>
              <a:t>CZ.1.04/4.1.00/B6.00043</a:t>
            </a:r>
          </a:p>
          <a:p>
            <a:pPr algn="ctr"/>
            <a:r>
              <a:rPr lang="cs-CZ" dirty="0"/>
              <a:t>Tento projekt je spolufinancován Evropským sociálním fondem a státním rozpočtem České republiky</a:t>
            </a:r>
          </a:p>
        </p:txBody>
      </p:sp>
    </p:spTree>
    <p:extLst>
      <p:ext uri="{BB962C8B-B14F-4D97-AF65-F5344CB8AC3E}">
        <p14:creationId xmlns:p14="http://schemas.microsoft.com/office/powerpoint/2010/main" val="861988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124744"/>
            <a:ext cx="5254352" cy="866527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latin typeface="+mn-lt"/>
              </a:rPr>
              <a:t>Základní informace o projektu</a:t>
            </a:r>
            <a:endParaRPr lang="cs-CZ" sz="3200" b="1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2031552"/>
            <a:ext cx="8208912" cy="3603977"/>
          </a:xfrm>
        </p:spPr>
        <p:txBody>
          <a:bodyPr>
            <a:normAutofit lnSpcReduction="10000"/>
          </a:bodyPr>
          <a:lstStyle/>
          <a:p>
            <a:pPr marL="457200" indent="-457200" algn="l">
              <a:buFontTx/>
              <a:buChar char="-"/>
            </a:pPr>
            <a:r>
              <a:rPr lang="cs-CZ" sz="2800" dirty="0" smtClean="0">
                <a:solidFill>
                  <a:schemeClr val="tx1"/>
                </a:solidFill>
              </a:rPr>
              <a:t>projekt SMS, MAS Horní Pomoraví partnerem</a:t>
            </a:r>
          </a:p>
          <a:p>
            <a:pPr marL="457200" indent="-457200" algn="l">
              <a:buFontTx/>
              <a:buChar char="-"/>
            </a:pPr>
            <a:r>
              <a:rPr lang="cs-CZ" sz="2800" dirty="0" smtClean="0">
                <a:solidFill>
                  <a:schemeClr val="tx1"/>
                </a:solidFill>
              </a:rPr>
              <a:t>běží od 01.09.2014</a:t>
            </a:r>
          </a:p>
          <a:p>
            <a:pPr marL="457200" indent="-457200" algn="l">
              <a:buFontTx/>
              <a:buChar char="-"/>
            </a:pPr>
            <a:r>
              <a:rPr lang="cs-CZ" sz="2800" dirty="0">
                <a:solidFill>
                  <a:schemeClr val="tx1"/>
                </a:solidFill>
              </a:rPr>
              <a:t>d</a:t>
            </a:r>
            <a:r>
              <a:rPr lang="cs-CZ" sz="2800" dirty="0" smtClean="0">
                <a:solidFill>
                  <a:schemeClr val="tx1"/>
                </a:solidFill>
              </a:rPr>
              <a:t>o projektu je zapojeno 1 903 obcí, 72 MAS, 10 krajů</a:t>
            </a:r>
          </a:p>
          <a:p>
            <a:pPr algn="l"/>
            <a:endParaRPr lang="cs-CZ" sz="1600" dirty="0">
              <a:solidFill>
                <a:schemeClr val="tx1"/>
              </a:solidFill>
            </a:endParaRPr>
          </a:p>
          <a:p>
            <a:pPr algn="l"/>
            <a:r>
              <a:rPr lang="cs-CZ" sz="2800" b="1" dirty="0" smtClean="0">
                <a:solidFill>
                  <a:schemeClr val="tx1"/>
                </a:solidFill>
              </a:rPr>
              <a:t>Hlavní cíl</a:t>
            </a:r>
          </a:p>
          <a:p>
            <a:pPr algn="l"/>
            <a:r>
              <a:rPr lang="cs-CZ" sz="2800" dirty="0" smtClean="0">
                <a:solidFill>
                  <a:schemeClr val="tx1"/>
                </a:solidFill>
              </a:rPr>
              <a:t>-  zvýšení kvality a efektivity výkonu veřejné správy v návaznosti na užší spolupráci obcí</a:t>
            </a:r>
          </a:p>
          <a:p>
            <a:pPr marL="457200" indent="-457200" algn="l">
              <a:buFontTx/>
              <a:buChar char="-"/>
            </a:pPr>
            <a:endParaRPr lang="cs-CZ" sz="2800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/>
          <p:nvPr/>
        </p:nvPicPr>
        <p:blipFill>
          <a:blip r:embed="rId2"/>
          <a:stretch>
            <a:fillRect/>
          </a:stretch>
        </p:blipFill>
        <p:spPr>
          <a:xfrm>
            <a:off x="539552" y="37937"/>
            <a:ext cx="8361129" cy="1086807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0" y="5657671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/>
              <a:t>Projekt „MAS jako nástroj spolupráce obcí pro efektivní chod úřadů“</a:t>
            </a:r>
          </a:p>
          <a:p>
            <a:pPr algn="ctr"/>
            <a:r>
              <a:rPr lang="cs-CZ" dirty="0"/>
              <a:t>CZ.1.04/4.1.00/B6.00043</a:t>
            </a:r>
          </a:p>
          <a:p>
            <a:pPr algn="ctr"/>
            <a:r>
              <a:rPr lang="cs-CZ" dirty="0"/>
              <a:t>Tento projekt je spolufinancován Evropským sociálním fondem a státním rozpočtem České republiky</a:t>
            </a:r>
          </a:p>
        </p:txBody>
      </p:sp>
    </p:spTree>
    <p:extLst>
      <p:ext uri="{BB962C8B-B14F-4D97-AF65-F5344CB8AC3E}">
        <p14:creationId xmlns:p14="http://schemas.microsoft.com/office/powerpoint/2010/main" val="1618098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1124744"/>
            <a:ext cx="8208912" cy="4748951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cs-CZ" sz="2800" b="1" dirty="0" smtClean="0">
                <a:solidFill>
                  <a:schemeClr val="tx1"/>
                </a:solidFill>
              </a:rPr>
              <a:t>Výstupy projektu</a:t>
            </a:r>
          </a:p>
          <a:p>
            <a:pPr algn="l"/>
            <a:endParaRPr lang="cs-CZ" sz="2800" b="1" dirty="0" smtClean="0">
              <a:solidFill>
                <a:schemeClr val="tx1"/>
              </a:solidFill>
            </a:endParaRPr>
          </a:p>
          <a:p>
            <a:pPr marL="457200" indent="-457200" algn="l">
              <a:buFontTx/>
              <a:buChar char="-"/>
            </a:pPr>
            <a:r>
              <a:rPr lang="cs-CZ" sz="2800" dirty="0" smtClean="0">
                <a:solidFill>
                  <a:schemeClr val="tx1"/>
                </a:solidFill>
              </a:rPr>
              <a:t>Studie současného stavu výkonu veřejné správy a návrhy možností jejího efektivnějšího výkonu formou spolupráce</a:t>
            </a:r>
          </a:p>
          <a:p>
            <a:pPr marL="457200" indent="-457200" algn="l">
              <a:buFontTx/>
              <a:buChar char="-"/>
            </a:pPr>
            <a:r>
              <a:rPr lang="cs-CZ" sz="2800" dirty="0" smtClean="0">
                <a:solidFill>
                  <a:schemeClr val="tx1"/>
                </a:solidFill>
              </a:rPr>
              <a:t>Zásobník dobré praxe (z ČR a EU)</a:t>
            </a:r>
          </a:p>
          <a:p>
            <a:pPr marL="457200" indent="-457200" algn="l">
              <a:buFontTx/>
              <a:buChar char="-"/>
            </a:pPr>
            <a:r>
              <a:rPr lang="cs-CZ" sz="2800" dirty="0" smtClean="0">
                <a:solidFill>
                  <a:schemeClr val="tx1"/>
                </a:solidFill>
              </a:rPr>
              <a:t>Metodika spolupráce obcí a její aplikace v MAS Horní Pomoraví o.p.s.</a:t>
            </a:r>
          </a:p>
          <a:p>
            <a:pPr marL="457200" indent="-457200" algn="l">
              <a:buFontTx/>
              <a:buChar char="-"/>
            </a:pPr>
            <a:r>
              <a:rPr lang="cs-CZ" sz="2800" dirty="0" smtClean="0">
                <a:solidFill>
                  <a:schemeClr val="tx1"/>
                </a:solidFill>
              </a:rPr>
              <a:t>Dodatek Strategie MAS Horní Pomoraví o.p.s.</a:t>
            </a:r>
          </a:p>
          <a:p>
            <a:pPr marL="457200" indent="-457200" algn="l">
              <a:buFontTx/>
              <a:buChar char="-"/>
            </a:pPr>
            <a:r>
              <a:rPr lang="cs-CZ" sz="2800" dirty="0" smtClean="0">
                <a:solidFill>
                  <a:schemeClr val="tx1"/>
                </a:solidFill>
              </a:rPr>
              <a:t>Pakt o spolupráci a partnerství uzavřený obcemi v regionu</a:t>
            </a:r>
          </a:p>
          <a:p>
            <a:pPr marL="457200" indent="-457200" algn="l">
              <a:buFontTx/>
              <a:buChar char="-"/>
            </a:pPr>
            <a:r>
              <a:rPr lang="cs-CZ" sz="2800" dirty="0" smtClean="0">
                <a:solidFill>
                  <a:schemeClr val="tx1"/>
                </a:solidFill>
              </a:rPr>
              <a:t>Koncepční návrh legislativních řešení </a:t>
            </a:r>
          </a:p>
          <a:p>
            <a:pPr marL="457200" indent="-457200" algn="l">
              <a:buFontTx/>
              <a:buChar char="-"/>
            </a:pPr>
            <a:endParaRPr lang="cs-CZ" sz="2800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/>
          <p:nvPr/>
        </p:nvPicPr>
        <p:blipFill>
          <a:blip r:embed="rId2"/>
          <a:stretch>
            <a:fillRect/>
          </a:stretch>
        </p:blipFill>
        <p:spPr>
          <a:xfrm>
            <a:off x="539552" y="37937"/>
            <a:ext cx="8361129" cy="1086807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0" y="5657671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/>
              <a:t>Projekt „MAS jako nástroj spolupráce obcí pro efektivní chod úřadů“</a:t>
            </a:r>
          </a:p>
          <a:p>
            <a:pPr algn="ctr"/>
            <a:r>
              <a:rPr lang="cs-CZ" dirty="0"/>
              <a:t>CZ.1.04/4.1.00/B6.00043</a:t>
            </a:r>
          </a:p>
          <a:p>
            <a:pPr algn="ctr"/>
            <a:r>
              <a:rPr lang="cs-CZ" dirty="0"/>
              <a:t>Tento projekt je spolufinancován Evropským sociálním fondem a státním rozpočtem České republiky</a:t>
            </a:r>
          </a:p>
        </p:txBody>
      </p:sp>
    </p:spTree>
    <p:extLst>
      <p:ext uri="{BB962C8B-B14F-4D97-AF65-F5344CB8AC3E}">
        <p14:creationId xmlns:p14="http://schemas.microsoft.com/office/powerpoint/2010/main" val="739429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1124744"/>
            <a:ext cx="8208912" cy="4748951"/>
          </a:xfrm>
        </p:spPr>
        <p:txBody>
          <a:bodyPr>
            <a:normAutofit lnSpcReduction="10000"/>
          </a:bodyPr>
          <a:lstStyle/>
          <a:p>
            <a:pPr algn="l"/>
            <a:r>
              <a:rPr lang="cs-CZ" sz="2800" b="1" dirty="0" smtClean="0">
                <a:solidFill>
                  <a:schemeClr val="tx1"/>
                </a:solidFill>
              </a:rPr>
              <a:t>Strategický cíl:</a:t>
            </a:r>
          </a:p>
          <a:p>
            <a:pPr algn="l"/>
            <a:r>
              <a:rPr lang="cs-CZ" sz="2800" b="1" dirty="0" smtClean="0">
                <a:solidFill>
                  <a:schemeClr val="tx1"/>
                </a:solidFill>
              </a:rPr>
              <a:t>Zkvalitnit spolupráci obcí a zefektivnit chod úřadů v regionu MAS Horní Pomoraví </a:t>
            </a:r>
          </a:p>
          <a:p>
            <a:pPr algn="l"/>
            <a:endParaRPr lang="cs-CZ" sz="1500" b="1" dirty="0" smtClean="0">
              <a:solidFill>
                <a:schemeClr val="tx1"/>
              </a:solidFill>
            </a:endParaRPr>
          </a:p>
          <a:p>
            <a:pPr algn="l"/>
            <a:r>
              <a:rPr lang="cs-CZ" sz="2800" b="1" dirty="0" smtClean="0">
                <a:solidFill>
                  <a:schemeClr val="tx1"/>
                </a:solidFill>
              </a:rPr>
              <a:t>Témata spolupráce MAS Horní Pomoraví o.p.s.</a:t>
            </a:r>
          </a:p>
          <a:p>
            <a:pPr marL="457200" indent="-457200" algn="l">
              <a:buFontTx/>
              <a:buChar char="-"/>
            </a:pPr>
            <a:r>
              <a:rPr lang="cs-CZ" sz="2800" dirty="0" smtClean="0">
                <a:solidFill>
                  <a:schemeClr val="tx1"/>
                </a:solidFill>
              </a:rPr>
              <a:t>Protipovodňová opatření a krizové řízení</a:t>
            </a:r>
          </a:p>
          <a:p>
            <a:pPr marL="457200" indent="-457200" algn="l">
              <a:buFontTx/>
              <a:buChar char="-"/>
            </a:pPr>
            <a:r>
              <a:rPr lang="cs-CZ" sz="2800" dirty="0" smtClean="0">
                <a:solidFill>
                  <a:schemeClr val="tx1"/>
                </a:solidFill>
              </a:rPr>
              <a:t>Odpady</a:t>
            </a:r>
          </a:p>
          <a:p>
            <a:pPr marL="457200" indent="-457200" algn="l">
              <a:buFontTx/>
              <a:buChar char="-"/>
            </a:pPr>
            <a:r>
              <a:rPr lang="cs-CZ" sz="2800" dirty="0" smtClean="0">
                <a:solidFill>
                  <a:schemeClr val="tx1"/>
                </a:solidFill>
              </a:rPr>
              <a:t>Zaměstnanost</a:t>
            </a:r>
          </a:p>
          <a:p>
            <a:pPr algn="l"/>
            <a:endParaRPr lang="cs-CZ" sz="1500" dirty="0" smtClean="0">
              <a:solidFill>
                <a:schemeClr val="tx1"/>
              </a:solidFill>
            </a:endParaRPr>
          </a:p>
          <a:p>
            <a:pPr algn="l"/>
            <a:r>
              <a:rPr lang="cs-CZ" sz="2800" dirty="0" smtClean="0">
                <a:solidFill>
                  <a:schemeClr val="tx1"/>
                </a:solidFill>
              </a:rPr>
              <a:t>Další spolupráce:</a:t>
            </a:r>
          </a:p>
          <a:p>
            <a:pPr algn="l"/>
            <a:r>
              <a:rPr lang="cs-CZ" sz="2800" dirty="0" smtClean="0">
                <a:solidFill>
                  <a:schemeClr val="tx1"/>
                </a:solidFill>
              </a:rPr>
              <a:t>- Cestovní ruch – rozvoj regionálního značení</a:t>
            </a:r>
            <a:endParaRPr lang="cs-CZ" sz="2800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/>
          <p:nvPr/>
        </p:nvPicPr>
        <p:blipFill>
          <a:blip r:embed="rId2"/>
          <a:stretch>
            <a:fillRect/>
          </a:stretch>
        </p:blipFill>
        <p:spPr>
          <a:xfrm>
            <a:off x="539552" y="37937"/>
            <a:ext cx="8361129" cy="1086807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0" y="5657671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/>
              <a:t>Projekt „MAS jako nástroj spolupráce obcí pro efektivní chod úřadů“</a:t>
            </a:r>
          </a:p>
          <a:p>
            <a:pPr algn="ctr"/>
            <a:r>
              <a:rPr lang="cs-CZ" dirty="0"/>
              <a:t>CZ.1.04/4.1.00/B6.00043</a:t>
            </a:r>
          </a:p>
          <a:p>
            <a:pPr algn="ctr"/>
            <a:r>
              <a:rPr lang="cs-CZ" dirty="0"/>
              <a:t>Tento projekt je spolufinancován Evropským sociálním fondem a státním rozpočtem České republiky</a:t>
            </a:r>
          </a:p>
        </p:txBody>
      </p:sp>
    </p:spTree>
    <p:extLst>
      <p:ext uri="{BB962C8B-B14F-4D97-AF65-F5344CB8AC3E}">
        <p14:creationId xmlns:p14="http://schemas.microsoft.com/office/powerpoint/2010/main" val="3544021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1124744"/>
            <a:ext cx="8208912" cy="4748951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solidFill>
                  <a:schemeClr val="tx1"/>
                </a:solidFill>
              </a:rPr>
              <a:t>Opatření v oblasti spolupráce obcí:</a:t>
            </a:r>
          </a:p>
          <a:p>
            <a:pPr algn="l"/>
            <a:endParaRPr lang="cs-CZ" sz="28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zajištění výměny zkušeností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poskytování účetních služeb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poskytování právních služeb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p</a:t>
            </a:r>
            <a:r>
              <a:rPr lang="cs-CZ" sz="2800" dirty="0" smtClean="0">
                <a:solidFill>
                  <a:schemeClr val="tx1"/>
                </a:solidFill>
              </a:rPr>
              <a:t>oskytování poradenských služeb v oblasti výběrových řízení</a:t>
            </a:r>
          </a:p>
          <a:p>
            <a:pPr algn="l"/>
            <a:endParaRPr lang="cs-CZ" sz="1500" b="1" dirty="0" smtClean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/>
          <p:nvPr/>
        </p:nvPicPr>
        <p:blipFill>
          <a:blip r:embed="rId2"/>
          <a:stretch>
            <a:fillRect/>
          </a:stretch>
        </p:blipFill>
        <p:spPr>
          <a:xfrm>
            <a:off x="539552" y="37937"/>
            <a:ext cx="8361129" cy="1086807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0" y="5657671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/>
              <a:t>Projekt „MAS jako nástroj spolupráce obcí pro efektivní chod úřadů“</a:t>
            </a:r>
          </a:p>
          <a:p>
            <a:pPr algn="ctr"/>
            <a:r>
              <a:rPr lang="cs-CZ" dirty="0"/>
              <a:t>CZ.1.04/4.1.00/B6.00043</a:t>
            </a:r>
          </a:p>
          <a:p>
            <a:pPr algn="ctr"/>
            <a:r>
              <a:rPr lang="cs-CZ" dirty="0"/>
              <a:t>Tento projekt je spolufinancován Evropským sociálním fondem a státním rozpočtem České republiky</a:t>
            </a:r>
          </a:p>
        </p:txBody>
      </p:sp>
    </p:spTree>
    <p:extLst>
      <p:ext uri="{BB962C8B-B14F-4D97-AF65-F5344CB8AC3E}">
        <p14:creationId xmlns:p14="http://schemas.microsoft.com/office/powerpoint/2010/main" val="1935484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1124744"/>
            <a:ext cx="8208912" cy="4748951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solidFill>
                  <a:schemeClr val="tx1"/>
                </a:solidFill>
              </a:rPr>
              <a:t>Opatření v oblasti protipovodňová opatření a krizové řízení</a:t>
            </a:r>
          </a:p>
          <a:p>
            <a:pPr algn="l"/>
            <a:endParaRPr lang="cs-CZ" sz="2800" b="1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síťování obcí dle logických celků – definice regionů efektivní komunikace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v</a:t>
            </a:r>
            <a:r>
              <a:rPr lang="cs-CZ" sz="2800" dirty="0" smtClean="0">
                <a:solidFill>
                  <a:schemeClr val="tx1"/>
                </a:solidFill>
              </a:rPr>
              <a:t>ymezení potřeb logických celků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zajištění materiálního vybavení pro krizové situace</a:t>
            </a:r>
          </a:p>
          <a:p>
            <a:pPr algn="l"/>
            <a:endParaRPr lang="cs-CZ" sz="1500" b="1" dirty="0" smtClean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/>
          <p:nvPr/>
        </p:nvPicPr>
        <p:blipFill>
          <a:blip r:embed="rId2"/>
          <a:stretch>
            <a:fillRect/>
          </a:stretch>
        </p:blipFill>
        <p:spPr>
          <a:xfrm>
            <a:off x="539552" y="37937"/>
            <a:ext cx="8361129" cy="1086807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0" y="5657671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/>
              <a:t>Projekt „MAS jako nástroj spolupráce obcí pro efektivní chod úřadů“</a:t>
            </a:r>
          </a:p>
          <a:p>
            <a:pPr algn="ctr"/>
            <a:r>
              <a:rPr lang="cs-CZ" dirty="0"/>
              <a:t>CZ.1.04/4.1.00/B6.00043</a:t>
            </a:r>
          </a:p>
          <a:p>
            <a:pPr algn="ctr"/>
            <a:r>
              <a:rPr lang="cs-CZ" dirty="0"/>
              <a:t>Tento projekt je spolufinancován Evropským sociálním fondem a státním rozpočtem České republiky</a:t>
            </a:r>
          </a:p>
        </p:txBody>
      </p:sp>
    </p:spTree>
    <p:extLst>
      <p:ext uri="{BB962C8B-B14F-4D97-AF65-F5344CB8AC3E}">
        <p14:creationId xmlns:p14="http://schemas.microsoft.com/office/powerpoint/2010/main" val="3338159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1124744"/>
            <a:ext cx="8208912" cy="4748951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solidFill>
                  <a:schemeClr val="tx1"/>
                </a:solidFill>
              </a:rPr>
              <a:t>Opatření v oblasti odpadového hospodářství</a:t>
            </a:r>
          </a:p>
          <a:p>
            <a:pPr algn="l"/>
            <a:endParaRPr lang="cs-CZ" sz="2800" b="1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z</a:t>
            </a:r>
            <a:r>
              <a:rPr lang="cs-CZ" sz="2800" dirty="0" smtClean="0">
                <a:solidFill>
                  <a:schemeClr val="tx1"/>
                </a:solidFill>
              </a:rPr>
              <a:t>ajištění výhodné ceny za svoz komunálního odpadu pro obce v MAS  (společným vyjednáváním)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společné projekty na vybudování kompostáren a pořízení domácích kompostérů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společné projekty na efektivní třídění a využití tříděného odpadu v regionu MAS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v</a:t>
            </a:r>
            <a:r>
              <a:rPr lang="cs-CZ" sz="2800" dirty="0" smtClean="0">
                <a:solidFill>
                  <a:schemeClr val="tx1"/>
                </a:solidFill>
              </a:rPr>
              <a:t>zdělávání a osvěta</a:t>
            </a:r>
          </a:p>
          <a:p>
            <a:pPr algn="l"/>
            <a:endParaRPr lang="cs-CZ" sz="1500" b="1" dirty="0" smtClean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/>
          <p:nvPr/>
        </p:nvPicPr>
        <p:blipFill>
          <a:blip r:embed="rId2"/>
          <a:stretch>
            <a:fillRect/>
          </a:stretch>
        </p:blipFill>
        <p:spPr>
          <a:xfrm>
            <a:off x="539552" y="37937"/>
            <a:ext cx="8361129" cy="1086807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0" y="5657671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/>
              <a:t>Projekt „MAS jako nástroj spolupráce obcí pro efektivní chod úřadů“</a:t>
            </a:r>
          </a:p>
          <a:p>
            <a:pPr algn="ctr"/>
            <a:r>
              <a:rPr lang="cs-CZ" dirty="0"/>
              <a:t>CZ.1.04/4.1.00/B6.00043</a:t>
            </a:r>
          </a:p>
          <a:p>
            <a:pPr algn="ctr"/>
            <a:r>
              <a:rPr lang="cs-CZ" dirty="0"/>
              <a:t>Tento projekt je spolufinancován Evropským sociálním fondem a státním rozpočtem České republiky</a:t>
            </a:r>
          </a:p>
        </p:txBody>
      </p:sp>
    </p:spTree>
    <p:extLst>
      <p:ext uri="{BB962C8B-B14F-4D97-AF65-F5344CB8AC3E}">
        <p14:creationId xmlns:p14="http://schemas.microsoft.com/office/powerpoint/2010/main" val="2963793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1124744"/>
            <a:ext cx="8208912" cy="4748951"/>
          </a:xfrm>
        </p:spPr>
        <p:txBody>
          <a:bodyPr>
            <a:normAutofit lnSpcReduction="10000"/>
          </a:bodyPr>
          <a:lstStyle/>
          <a:p>
            <a:pPr algn="l"/>
            <a:r>
              <a:rPr lang="cs-CZ" sz="2800" b="1" dirty="0" smtClean="0">
                <a:solidFill>
                  <a:schemeClr val="tx1"/>
                </a:solidFill>
              </a:rPr>
              <a:t>Opatření v oblasti zaměstnanosti a zaměstnatelnosti obyvatel</a:t>
            </a:r>
          </a:p>
          <a:p>
            <a:pPr algn="l"/>
            <a:endParaRPr lang="cs-CZ" sz="2800" b="1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v</a:t>
            </a:r>
            <a:r>
              <a:rPr lang="cs-CZ" sz="2800" dirty="0" smtClean="0">
                <a:solidFill>
                  <a:schemeClr val="tx1"/>
                </a:solidFill>
              </a:rPr>
              <a:t>ytvoření regionálního paktu zaměstnanosti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v</a:t>
            </a:r>
            <a:r>
              <a:rPr lang="cs-CZ" sz="2800" dirty="0" smtClean="0">
                <a:solidFill>
                  <a:schemeClr val="tx1"/>
                </a:solidFill>
              </a:rPr>
              <a:t>ytváření míst pro stáže a získání praxe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z</a:t>
            </a:r>
            <a:r>
              <a:rPr lang="cs-CZ" sz="2800" dirty="0" smtClean="0">
                <a:solidFill>
                  <a:schemeClr val="tx1"/>
                </a:solidFill>
              </a:rPr>
              <a:t>akládání sociálních podniků (tzv. prostupné zaměstnávání)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p</a:t>
            </a:r>
            <a:r>
              <a:rPr lang="cs-CZ" sz="2800" dirty="0" smtClean="0">
                <a:solidFill>
                  <a:schemeClr val="tx1"/>
                </a:solidFill>
              </a:rPr>
              <a:t>oskytování servisu místním podnikatelům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r</a:t>
            </a:r>
            <a:r>
              <a:rPr lang="cs-CZ" sz="2800" dirty="0" smtClean="0">
                <a:solidFill>
                  <a:schemeClr val="tx1"/>
                </a:solidFill>
              </a:rPr>
              <a:t>ealizace aktivit pro nezaměstnané a znevýhodněné osoby</a:t>
            </a:r>
          </a:p>
          <a:p>
            <a:pPr algn="l"/>
            <a:endParaRPr lang="cs-CZ" sz="1500" b="1" dirty="0" smtClean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/>
          <p:nvPr/>
        </p:nvPicPr>
        <p:blipFill>
          <a:blip r:embed="rId2"/>
          <a:stretch>
            <a:fillRect/>
          </a:stretch>
        </p:blipFill>
        <p:spPr>
          <a:xfrm>
            <a:off x="539552" y="37937"/>
            <a:ext cx="8361129" cy="1086807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0" y="5657671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/>
              <a:t>Projekt „MAS jako nástroj spolupráce obcí pro efektivní chod úřadů“</a:t>
            </a:r>
          </a:p>
          <a:p>
            <a:pPr algn="ctr"/>
            <a:r>
              <a:rPr lang="cs-CZ" dirty="0"/>
              <a:t>CZ.1.04/4.1.00/B6.00043</a:t>
            </a:r>
          </a:p>
          <a:p>
            <a:pPr algn="ctr"/>
            <a:r>
              <a:rPr lang="cs-CZ" dirty="0"/>
              <a:t>Tento projekt je spolufinancován Evropským sociálním fondem a státním rozpočtem České republiky</a:t>
            </a:r>
          </a:p>
        </p:txBody>
      </p:sp>
    </p:spTree>
    <p:extLst>
      <p:ext uri="{BB962C8B-B14F-4D97-AF65-F5344CB8AC3E}">
        <p14:creationId xmlns:p14="http://schemas.microsoft.com/office/powerpoint/2010/main" val="1069329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1124744"/>
            <a:ext cx="8208912" cy="4748951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solidFill>
                  <a:schemeClr val="tx1"/>
                </a:solidFill>
              </a:rPr>
              <a:t>Opatření v oblasti cestovního ruchu</a:t>
            </a:r>
          </a:p>
          <a:p>
            <a:pPr algn="l"/>
            <a:endParaRPr lang="cs-CZ" sz="2800" b="1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v</a:t>
            </a:r>
            <a:r>
              <a:rPr lang="cs-CZ" sz="2800" dirty="0" smtClean="0">
                <a:solidFill>
                  <a:schemeClr val="tx1"/>
                </a:solidFill>
              </a:rPr>
              <a:t>ytvoření regionálního paktu spolupráce v oblasti cestovního ruchu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r</a:t>
            </a:r>
            <a:r>
              <a:rPr lang="cs-CZ" sz="2800" dirty="0" smtClean="0">
                <a:solidFill>
                  <a:schemeClr val="tx1"/>
                </a:solidFill>
              </a:rPr>
              <a:t>ealizace aktivit propagace regionálního značení produktů, služeb a </a:t>
            </a:r>
            <a:r>
              <a:rPr lang="cs-CZ" sz="2800" dirty="0">
                <a:solidFill>
                  <a:schemeClr val="tx1"/>
                </a:solidFill>
              </a:rPr>
              <a:t>zážitků – JESENÍKY originální produkt</a:t>
            </a:r>
            <a:r>
              <a:rPr lang="cs-CZ" sz="2800" dirty="0" smtClean="0">
                <a:solidFill>
                  <a:schemeClr val="tx1"/>
                </a:solidFill>
              </a:rPr>
              <a:t>®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v</a:t>
            </a:r>
            <a:r>
              <a:rPr lang="cs-CZ" sz="2800" dirty="0" smtClean="0">
                <a:solidFill>
                  <a:schemeClr val="tx1"/>
                </a:solidFill>
              </a:rPr>
              <a:t>ytvoření nabídky tematických exkurzí v rámci systému značení</a:t>
            </a:r>
            <a:endParaRPr lang="cs-CZ" sz="2800" dirty="0">
              <a:solidFill>
                <a:schemeClr val="tx1"/>
              </a:solidFill>
            </a:endParaRPr>
          </a:p>
          <a:p>
            <a:pPr algn="l"/>
            <a:endParaRPr lang="cs-CZ" sz="1500" b="1" dirty="0" smtClean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/>
          <p:nvPr/>
        </p:nvPicPr>
        <p:blipFill>
          <a:blip r:embed="rId2"/>
          <a:stretch>
            <a:fillRect/>
          </a:stretch>
        </p:blipFill>
        <p:spPr>
          <a:xfrm>
            <a:off x="539552" y="37937"/>
            <a:ext cx="8361129" cy="1086807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0" y="5657671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/>
              <a:t>Projekt „MAS jako nástroj spolupráce obcí pro efektivní chod úřadů“</a:t>
            </a:r>
          </a:p>
          <a:p>
            <a:pPr algn="ctr"/>
            <a:r>
              <a:rPr lang="cs-CZ" dirty="0"/>
              <a:t>CZ.1.04/4.1.00/B6.00043</a:t>
            </a:r>
          </a:p>
          <a:p>
            <a:pPr algn="ctr"/>
            <a:r>
              <a:rPr lang="cs-CZ" dirty="0"/>
              <a:t>Tento projekt je spolufinancován Evropským sociálním fondem a státním rozpočtem České republiky</a:t>
            </a:r>
          </a:p>
        </p:txBody>
      </p:sp>
    </p:spTree>
    <p:extLst>
      <p:ext uri="{BB962C8B-B14F-4D97-AF65-F5344CB8AC3E}">
        <p14:creationId xmlns:p14="http://schemas.microsoft.com/office/powerpoint/2010/main" val="2750386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574</Words>
  <Application>Microsoft Office PowerPoint</Application>
  <PresentationFormat>Předvádění na obrazovce (4:3)</PresentationFormat>
  <Paragraphs>89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Setkání starostů u kulatého stolu</vt:lpstr>
      <vt:lpstr>Základní informace o projektu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</vt:lpstr>
    </vt:vector>
  </TitlesOfParts>
  <Company>MAS Horní Pomoraví o.p.s.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Setkání starostů u kulatého stolu</dc:title>
  <dc:creator>Ing. Anna Bartošová</dc:creator>
  <cp:lastModifiedBy>Ing. Anna Bartošová</cp:lastModifiedBy>
  <cp:revision>3</cp:revision>
  <dcterms:created xsi:type="dcterms:W3CDTF">2015-06-30T19:07:14Z</dcterms:created>
  <dcterms:modified xsi:type="dcterms:W3CDTF">2015-06-30T19:33:20Z</dcterms:modified>
</cp:coreProperties>
</file>